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78" r:id="rId7"/>
    <p:sldId id="286" r:id="rId8"/>
    <p:sldId id="287" r:id="rId9"/>
    <p:sldId id="280" r:id="rId10"/>
    <p:sldId id="258" r:id="rId11"/>
    <p:sldId id="288" r:id="rId12"/>
    <p:sldId id="289" r:id="rId13"/>
    <p:sldId id="281" r:id="rId14"/>
    <p:sldId id="282" r:id="rId15"/>
    <p:sldId id="284"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55" autoAdjust="0"/>
  </p:normalViewPr>
  <p:slideViewPr>
    <p:cSldViewPr snapToGrid="0">
      <p:cViewPr varScale="1">
        <p:scale>
          <a:sx n="57" d="100"/>
          <a:sy n="57" d="100"/>
        </p:scale>
        <p:origin x="1016" y="44"/>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AA3A2-7838-4AB5-A824-D53EFBF3EFED}"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3B811AAA-CF49-4B80-B17A-E6C8E3121684}">
      <dgm:prSet/>
      <dgm:spPr/>
      <dgm:t>
        <a:bodyPr/>
        <a:lstStyle/>
        <a:p>
          <a:r>
            <a:rPr lang="en-US"/>
            <a:t>We continue to not be rated for out short term stay quality measures related to our population and lack of skilled stays. </a:t>
          </a:r>
        </a:p>
      </dgm:t>
    </dgm:pt>
    <dgm:pt modelId="{93CF254F-E2A5-4158-A0B5-A4F8238EAECE}" type="parTrans" cxnId="{2635A2F3-C961-4A99-894A-C48982E93531}">
      <dgm:prSet/>
      <dgm:spPr/>
      <dgm:t>
        <a:bodyPr/>
        <a:lstStyle/>
        <a:p>
          <a:endParaRPr lang="en-US"/>
        </a:p>
      </dgm:t>
    </dgm:pt>
    <dgm:pt modelId="{C294CE43-8B5B-4AA3-A239-8D9CAC7281F2}" type="sibTrans" cxnId="{2635A2F3-C961-4A99-894A-C48982E93531}">
      <dgm:prSet/>
      <dgm:spPr/>
      <dgm:t>
        <a:bodyPr/>
        <a:lstStyle/>
        <a:p>
          <a:endParaRPr lang="en-US"/>
        </a:p>
      </dgm:t>
    </dgm:pt>
    <dgm:pt modelId="{0AB1590D-2E28-4511-B62D-80ED377A8C5F}">
      <dgm:prSet/>
      <dgm:spPr/>
      <dgm:t>
        <a:bodyPr/>
        <a:lstStyle/>
        <a:p>
          <a:r>
            <a:rPr lang="en-US"/>
            <a:t>Our unplanned weight loss has improved with improved and streamlined communication to providers, along with monitoring weights more frequently to catch a decline sooner. This has allowed us to implement interventions quicker so a resident does not trigger. We also have expanded what we offer for evening snacks. Weight loss is no longer flagging at 1/26 in the 36</a:t>
          </a:r>
          <a:r>
            <a:rPr lang="en-US" baseline="30000"/>
            <a:t>th</a:t>
          </a:r>
          <a:r>
            <a:rPr lang="en-US"/>
            <a:t> percentile</a:t>
          </a:r>
        </a:p>
      </dgm:t>
    </dgm:pt>
    <dgm:pt modelId="{F3FD047D-8DF0-43F2-8232-C8BF9E935073}" type="parTrans" cxnId="{9E70EC8D-B859-45A0-9655-D9202CE15F07}">
      <dgm:prSet/>
      <dgm:spPr/>
      <dgm:t>
        <a:bodyPr/>
        <a:lstStyle/>
        <a:p>
          <a:endParaRPr lang="en-US"/>
        </a:p>
      </dgm:t>
    </dgm:pt>
    <dgm:pt modelId="{D585619A-5B2C-4FB6-942B-680198ABB9CE}" type="sibTrans" cxnId="{9E70EC8D-B859-45A0-9655-D9202CE15F07}">
      <dgm:prSet/>
      <dgm:spPr/>
      <dgm:t>
        <a:bodyPr/>
        <a:lstStyle/>
        <a:p>
          <a:endParaRPr lang="en-US"/>
        </a:p>
      </dgm:t>
    </dgm:pt>
    <dgm:pt modelId="{B2210E3E-2C28-43C5-A943-03828C78022E}">
      <dgm:prSet/>
      <dgm:spPr/>
      <dgm:t>
        <a:bodyPr/>
        <a:lstStyle/>
        <a:p>
          <a:r>
            <a:rPr lang="en-US"/>
            <a:t>Falls have decreased since implementing a new therapy program and having them specifically focus on fall prevention/recovery.  Increasing the amount of activities and changing around the times for activities has also helped in the decline of this number to reflect an improved quality measure. Falls are still flagging at a rate of 21/34, in the 90</a:t>
          </a:r>
          <a:r>
            <a:rPr lang="en-US" baseline="30000"/>
            <a:t>th</a:t>
          </a:r>
          <a:r>
            <a:rPr lang="en-US"/>
            <a:t> percentile. </a:t>
          </a:r>
        </a:p>
      </dgm:t>
    </dgm:pt>
    <dgm:pt modelId="{4C2833F3-88BB-471B-A4D8-476E29DF78A9}" type="parTrans" cxnId="{53DBA833-1CA8-408E-9476-09539399E1BD}">
      <dgm:prSet/>
      <dgm:spPr/>
      <dgm:t>
        <a:bodyPr/>
        <a:lstStyle/>
        <a:p>
          <a:endParaRPr lang="en-US"/>
        </a:p>
      </dgm:t>
    </dgm:pt>
    <dgm:pt modelId="{55AEDCCE-0B01-4F82-A947-29E78B3A22A0}" type="sibTrans" cxnId="{53DBA833-1CA8-408E-9476-09539399E1BD}">
      <dgm:prSet/>
      <dgm:spPr/>
      <dgm:t>
        <a:bodyPr/>
        <a:lstStyle/>
        <a:p>
          <a:endParaRPr lang="en-US"/>
        </a:p>
      </dgm:t>
    </dgm:pt>
    <dgm:pt modelId="{76ABCE09-840A-4488-B934-6753F566FE0D}" type="pres">
      <dgm:prSet presAssocID="{E21AA3A2-7838-4AB5-A824-D53EFBF3EFED}" presName="outerComposite" presStyleCnt="0">
        <dgm:presLayoutVars>
          <dgm:chMax val="5"/>
          <dgm:dir/>
          <dgm:resizeHandles val="exact"/>
        </dgm:presLayoutVars>
      </dgm:prSet>
      <dgm:spPr/>
    </dgm:pt>
    <dgm:pt modelId="{A64BDA91-0B6D-4526-8347-4DBD8983A237}" type="pres">
      <dgm:prSet presAssocID="{E21AA3A2-7838-4AB5-A824-D53EFBF3EFED}" presName="dummyMaxCanvas" presStyleCnt="0">
        <dgm:presLayoutVars/>
      </dgm:prSet>
      <dgm:spPr/>
    </dgm:pt>
    <dgm:pt modelId="{87DC6945-FCB1-41F1-926D-7AAE17FA4622}" type="pres">
      <dgm:prSet presAssocID="{E21AA3A2-7838-4AB5-A824-D53EFBF3EFED}" presName="ThreeNodes_1" presStyleLbl="node1" presStyleIdx="0" presStyleCnt="3">
        <dgm:presLayoutVars>
          <dgm:bulletEnabled val="1"/>
        </dgm:presLayoutVars>
      </dgm:prSet>
      <dgm:spPr/>
    </dgm:pt>
    <dgm:pt modelId="{013090CC-90AB-4487-8E78-498ED4E366BA}" type="pres">
      <dgm:prSet presAssocID="{E21AA3A2-7838-4AB5-A824-D53EFBF3EFED}" presName="ThreeNodes_2" presStyleLbl="node1" presStyleIdx="1" presStyleCnt="3">
        <dgm:presLayoutVars>
          <dgm:bulletEnabled val="1"/>
        </dgm:presLayoutVars>
      </dgm:prSet>
      <dgm:spPr/>
    </dgm:pt>
    <dgm:pt modelId="{B020A27D-0220-4DE0-BFEC-5D4EF56F2073}" type="pres">
      <dgm:prSet presAssocID="{E21AA3A2-7838-4AB5-A824-D53EFBF3EFED}" presName="ThreeNodes_3" presStyleLbl="node1" presStyleIdx="2" presStyleCnt="3">
        <dgm:presLayoutVars>
          <dgm:bulletEnabled val="1"/>
        </dgm:presLayoutVars>
      </dgm:prSet>
      <dgm:spPr/>
    </dgm:pt>
    <dgm:pt modelId="{E375BBE3-FB44-46B0-9FC9-DC0B257B810A}" type="pres">
      <dgm:prSet presAssocID="{E21AA3A2-7838-4AB5-A824-D53EFBF3EFED}" presName="ThreeConn_1-2" presStyleLbl="fgAccFollowNode1" presStyleIdx="0" presStyleCnt="2">
        <dgm:presLayoutVars>
          <dgm:bulletEnabled val="1"/>
        </dgm:presLayoutVars>
      </dgm:prSet>
      <dgm:spPr/>
    </dgm:pt>
    <dgm:pt modelId="{991B2C0B-5B1A-441F-8646-F3CDBA117562}" type="pres">
      <dgm:prSet presAssocID="{E21AA3A2-7838-4AB5-A824-D53EFBF3EFED}" presName="ThreeConn_2-3" presStyleLbl="fgAccFollowNode1" presStyleIdx="1" presStyleCnt="2">
        <dgm:presLayoutVars>
          <dgm:bulletEnabled val="1"/>
        </dgm:presLayoutVars>
      </dgm:prSet>
      <dgm:spPr/>
    </dgm:pt>
    <dgm:pt modelId="{EA206346-99B5-4A99-832C-784B52840CF5}" type="pres">
      <dgm:prSet presAssocID="{E21AA3A2-7838-4AB5-A824-D53EFBF3EFED}" presName="ThreeNodes_1_text" presStyleLbl="node1" presStyleIdx="2" presStyleCnt="3">
        <dgm:presLayoutVars>
          <dgm:bulletEnabled val="1"/>
        </dgm:presLayoutVars>
      </dgm:prSet>
      <dgm:spPr/>
    </dgm:pt>
    <dgm:pt modelId="{933F631E-26A9-4458-B2EC-8AC03CF189EB}" type="pres">
      <dgm:prSet presAssocID="{E21AA3A2-7838-4AB5-A824-D53EFBF3EFED}" presName="ThreeNodes_2_text" presStyleLbl="node1" presStyleIdx="2" presStyleCnt="3">
        <dgm:presLayoutVars>
          <dgm:bulletEnabled val="1"/>
        </dgm:presLayoutVars>
      </dgm:prSet>
      <dgm:spPr/>
    </dgm:pt>
    <dgm:pt modelId="{3B3D44EC-DA0D-44E1-B186-57A30B0A5306}" type="pres">
      <dgm:prSet presAssocID="{E21AA3A2-7838-4AB5-A824-D53EFBF3EFED}" presName="ThreeNodes_3_text" presStyleLbl="node1" presStyleIdx="2" presStyleCnt="3">
        <dgm:presLayoutVars>
          <dgm:bulletEnabled val="1"/>
        </dgm:presLayoutVars>
      </dgm:prSet>
      <dgm:spPr/>
    </dgm:pt>
  </dgm:ptLst>
  <dgm:cxnLst>
    <dgm:cxn modelId="{AE4AA22D-6A40-43CA-B08D-0CC380A976ED}" type="presOf" srcId="{3B811AAA-CF49-4B80-B17A-E6C8E3121684}" destId="{87DC6945-FCB1-41F1-926D-7AAE17FA4622}" srcOrd="0" destOrd="0" presId="urn:microsoft.com/office/officeart/2005/8/layout/vProcess5"/>
    <dgm:cxn modelId="{53DBA833-1CA8-408E-9476-09539399E1BD}" srcId="{E21AA3A2-7838-4AB5-A824-D53EFBF3EFED}" destId="{B2210E3E-2C28-43C5-A943-03828C78022E}" srcOrd="2" destOrd="0" parTransId="{4C2833F3-88BB-471B-A4D8-476E29DF78A9}" sibTransId="{55AEDCCE-0B01-4F82-A947-29E78B3A22A0}"/>
    <dgm:cxn modelId="{FA7A755D-BD82-4DFA-8AB9-35759AA73D04}" type="presOf" srcId="{E21AA3A2-7838-4AB5-A824-D53EFBF3EFED}" destId="{76ABCE09-840A-4488-B934-6753F566FE0D}" srcOrd="0" destOrd="0" presId="urn:microsoft.com/office/officeart/2005/8/layout/vProcess5"/>
    <dgm:cxn modelId="{30600E60-9219-4264-8800-65778E7792FC}" type="presOf" srcId="{B2210E3E-2C28-43C5-A943-03828C78022E}" destId="{B020A27D-0220-4DE0-BFEC-5D4EF56F2073}" srcOrd="0" destOrd="0" presId="urn:microsoft.com/office/officeart/2005/8/layout/vProcess5"/>
    <dgm:cxn modelId="{26165645-83E4-4689-B0BA-EF22C9A62116}" type="presOf" srcId="{D585619A-5B2C-4FB6-942B-680198ABB9CE}" destId="{991B2C0B-5B1A-441F-8646-F3CDBA117562}" srcOrd="0" destOrd="0" presId="urn:microsoft.com/office/officeart/2005/8/layout/vProcess5"/>
    <dgm:cxn modelId="{97430E46-E740-4D0D-9896-D09D174BEE37}" type="presOf" srcId="{0AB1590D-2E28-4511-B62D-80ED377A8C5F}" destId="{933F631E-26A9-4458-B2EC-8AC03CF189EB}" srcOrd="1" destOrd="0" presId="urn:microsoft.com/office/officeart/2005/8/layout/vProcess5"/>
    <dgm:cxn modelId="{3302A946-93E5-4AE5-8450-92DC79358F56}" type="presOf" srcId="{B2210E3E-2C28-43C5-A943-03828C78022E}" destId="{3B3D44EC-DA0D-44E1-B186-57A30B0A5306}" srcOrd="1" destOrd="0" presId="urn:microsoft.com/office/officeart/2005/8/layout/vProcess5"/>
    <dgm:cxn modelId="{9E70EC8D-B859-45A0-9655-D9202CE15F07}" srcId="{E21AA3A2-7838-4AB5-A824-D53EFBF3EFED}" destId="{0AB1590D-2E28-4511-B62D-80ED377A8C5F}" srcOrd="1" destOrd="0" parTransId="{F3FD047D-8DF0-43F2-8232-C8BF9E935073}" sibTransId="{D585619A-5B2C-4FB6-942B-680198ABB9CE}"/>
    <dgm:cxn modelId="{0A829ABF-2D66-4904-A56C-34CE2D20F256}" type="presOf" srcId="{0AB1590D-2E28-4511-B62D-80ED377A8C5F}" destId="{013090CC-90AB-4487-8E78-498ED4E366BA}" srcOrd="0" destOrd="0" presId="urn:microsoft.com/office/officeart/2005/8/layout/vProcess5"/>
    <dgm:cxn modelId="{EBC8C1D9-0090-459C-9095-46C1F39939F0}" type="presOf" srcId="{C294CE43-8B5B-4AA3-A239-8D9CAC7281F2}" destId="{E375BBE3-FB44-46B0-9FC9-DC0B257B810A}" srcOrd="0" destOrd="0" presId="urn:microsoft.com/office/officeart/2005/8/layout/vProcess5"/>
    <dgm:cxn modelId="{1A8315F0-C493-483B-B78E-2361DA73B202}" type="presOf" srcId="{3B811AAA-CF49-4B80-B17A-E6C8E3121684}" destId="{EA206346-99B5-4A99-832C-784B52840CF5}" srcOrd="1" destOrd="0" presId="urn:microsoft.com/office/officeart/2005/8/layout/vProcess5"/>
    <dgm:cxn modelId="{2635A2F3-C961-4A99-894A-C48982E93531}" srcId="{E21AA3A2-7838-4AB5-A824-D53EFBF3EFED}" destId="{3B811AAA-CF49-4B80-B17A-E6C8E3121684}" srcOrd="0" destOrd="0" parTransId="{93CF254F-E2A5-4158-A0B5-A4F8238EAECE}" sibTransId="{C294CE43-8B5B-4AA3-A239-8D9CAC7281F2}"/>
    <dgm:cxn modelId="{B56CC073-B0A8-42D9-AE26-1DAFA54D467A}" type="presParOf" srcId="{76ABCE09-840A-4488-B934-6753F566FE0D}" destId="{A64BDA91-0B6D-4526-8347-4DBD8983A237}" srcOrd="0" destOrd="0" presId="urn:microsoft.com/office/officeart/2005/8/layout/vProcess5"/>
    <dgm:cxn modelId="{0B4CD380-8C9D-4429-AB47-711517C6688E}" type="presParOf" srcId="{76ABCE09-840A-4488-B934-6753F566FE0D}" destId="{87DC6945-FCB1-41F1-926D-7AAE17FA4622}" srcOrd="1" destOrd="0" presId="urn:microsoft.com/office/officeart/2005/8/layout/vProcess5"/>
    <dgm:cxn modelId="{BCA674E4-A298-453C-864D-812BDEF8CBE6}" type="presParOf" srcId="{76ABCE09-840A-4488-B934-6753F566FE0D}" destId="{013090CC-90AB-4487-8E78-498ED4E366BA}" srcOrd="2" destOrd="0" presId="urn:microsoft.com/office/officeart/2005/8/layout/vProcess5"/>
    <dgm:cxn modelId="{7F023587-6FBB-4161-A7A4-4FDBC7EFA978}" type="presParOf" srcId="{76ABCE09-840A-4488-B934-6753F566FE0D}" destId="{B020A27D-0220-4DE0-BFEC-5D4EF56F2073}" srcOrd="3" destOrd="0" presId="urn:microsoft.com/office/officeart/2005/8/layout/vProcess5"/>
    <dgm:cxn modelId="{14BBE0A6-26CD-4C1D-9AC6-7011761C29F1}" type="presParOf" srcId="{76ABCE09-840A-4488-B934-6753F566FE0D}" destId="{E375BBE3-FB44-46B0-9FC9-DC0B257B810A}" srcOrd="4" destOrd="0" presId="urn:microsoft.com/office/officeart/2005/8/layout/vProcess5"/>
    <dgm:cxn modelId="{05736CD6-04CA-4106-8B3A-EF0E7F15DBDB}" type="presParOf" srcId="{76ABCE09-840A-4488-B934-6753F566FE0D}" destId="{991B2C0B-5B1A-441F-8646-F3CDBA117562}" srcOrd="5" destOrd="0" presId="urn:microsoft.com/office/officeart/2005/8/layout/vProcess5"/>
    <dgm:cxn modelId="{603EE3E5-1391-4BBD-933F-316FC2D23B1A}" type="presParOf" srcId="{76ABCE09-840A-4488-B934-6753F566FE0D}" destId="{EA206346-99B5-4A99-832C-784B52840CF5}" srcOrd="6" destOrd="0" presId="urn:microsoft.com/office/officeart/2005/8/layout/vProcess5"/>
    <dgm:cxn modelId="{E06F5F00-BB00-4AC4-82A8-2212F60F4FFD}" type="presParOf" srcId="{76ABCE09-840A-4488-B934-6753F566FE0D}" destId="{933F631E-26A9-4458-B2EC-8AC03CF189EB}" srcOrd="7" destOrd="0" presId="urn:microsoft.com/office/officeart/2005/8/layout/vProcess5"/>
    <dgm:cxn modelId="{C755AFBD-9BD7-4DC3-BAD5-4567C9CC280A}" type="presParOf" srcId="{76ABCE09-840A-4488-B934-6753F566FE0D}" destId="{3B3D44EC-DA0D-44E1-B186-57A30B0A53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EA3EB-D83F-4A4E-9789-9BC125D6B70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F70B97B-015F-4C84-A244-FD58A8D9FA3A}">
      <dgm:prSet/>
      <dgm:spPr/>
      <dgm:t>
        <a:bodyPr/>
        <a:lstStyle/>
        <a:p>
          <a:r>
            <a:rPr lang="en-US"/>
            <a:t>Be persistent with monitoring</a:t>
          </a:r>
        </a:p>
      </dgm:t>
    </dgm:pt>
    <dgm:pt modelId="{9D53CA18-CBE0-46ED-85B5-C447EBA95656}" type="parTrans" cxnId="{C8AD05AF-F112-4342-9C64-168B52A919B9}">
      <dgm:prSet/>
      <dgm:spPr/>
      <dgm:t>
        <a:bodyPr/>
        <a:lstStyle/>
        <a:p>
          <a:endParaRPr lang="en-US"/>
        </a:p>
      </dgm:t>
    </dgm:pt>
    <dgm:pt modelId="{DB0FF6CF-92D2-435B-9927-D35D7F9CC350}" type="sibTrans" cxnId="{C8AD05AF-F112-4342-9C64-168B52A919B9}">
      <dgm:prSet/>
      <dgm:spPr/>
      <dgm:t>
        <a:bodyPr/>
        <a:lstStyle/>
        <a:p>
          <a:endParaRPr lang="en-US"/>
        </a:p>
      </dgm:t>
    </dgm:pt>
    <dgm:pt modelId="{3422F4D2-F09E-49D2-88A3-61B033613DB2}">
      <dgm:prSet/>
      <dgm:spPr/>
      <dgm:t>
        <a:bodyPr/>
        <a:lstStyle/>
        <a:p>
          <a:r>
            <a:rPr lang="en-US"/>
            <a:t>Provide staff education and audits</a:t>
          </a:r>
        </a:p>
      </dgm:t>
    </dgm:pt>
    <dgm:pt modelId="{57DC308B-F4EB-4B1E-B01C-2648445372A2}" type="parTrans" cxnId="{D899D69A-E4EB-4689-BE65-7AB246A6227D}">
      <dgm:prSet/>
      <dgm:spPr/>
      <dgm:t>
        <a:bodyPr/>
        <a:lstStyle/>
        <a:p>
          <a:endParaRPr lang="en-US"/>
        </a:p>
      </dgm:t>
    </dgm:pt>
    <dgm:pt modelId="{8F53BC81-410A-4199-A105-8F1902F9A165}" type="sibTrans" cxnId="{D899D69A-E4EB-4689-BE65-7AB246A6227D}">
      <dgm:prSet/>
      <dgm:spPr/>
      <dgm:t>
        <a:bodyPr/>
        <a:lstStyle/>
        <a:p>
          <a:endParaRPr lang="en-US"/>
        </a:p>
      </dgm:t>
    </dgm:pt>
    <dgm:pt modelId="{A7D84E0A-2714-470C-A241-C4EA5B48FAB7}">
      <dgm:prSet/>
      <dgm:spPr/>
      <dgm:t>
        <a:bodyPr/>
        <a:lstStyle/>
        <a:p>
          <a:r>
            <a:rPr lang="en-US"/>
            <a:t>Review medications and work on gradual dose reductions</a:t>
          </a:r>
        </a:p>
      </dgm:t>
    </dgm:pt>
    <dgm:pt modelId="{0E12C129-5AA8-48E0-8D49-2072950F93D7}" type="parTrans" cxnId="{E69F2FD3-4230-4DEE-891A-8D0ABA6C72FC}">
      <dgm:prSet/>
      <dgm:spPr/>
      <dgm:t>
        <a:bodyPr/>
        <a:lstStyle/>
        <a:p>
          <a:endParaRPr lang="en-US"/>
        </a:p>
      </dgm:t>
    </dgm:pt>
    <dgm:pt modelId="{51616EF3-7240-4BCB-83A1-C872CBC3CB57}" type="sibTrans" cxnId="{E69F2FD3-4230-4DEE-891A-8D0ABA6C72FC}">
      <dgm:prSet/>
      <dgm:spPr/>
      <dgm:t>
        <a:bodyPr/>
        <a:lstStyle/>
        <a:p>
          <a:endParaRPr lang="en-US"/>
        </a:p>
      </dgm:t>
    </dgm:pt>
    <dgm:pt modelId="{6E318766-E7FE-4BCB-9612-4381C2B8D0C2}">
      <dgm:prSet/>
      <dgm:spPr/>
      <dgm:t>
        <a:bodyPr/>
        <a:lstStyle/>
        <a:p>
          <a:r>
            <a:rPr lang="en-US"/>
            <a:t>Continue to screen referrals with a team approach. </a:t>
          </a:r>
        </a:p>
      </dgm:t>
    </dgm:pt>
    <dgm:pt modelId="{339FF271-FE21-4BB6-B2D2-9CFAE3C6349F}" type="parTrans" cxnId="{0E2A7EA3-4C10-4150-BAF6-4FF43D4A1AA7}">
      <dgm:prSet/>
      <dgm:spPr/>
      <dgm:t>
        <a:bodyPr/>
        <a:lstStyle/>
        <a:p>
          <a:endParaRPr lang="en-US"/>
        </a:p>
      </dgm:t>
    </dgm:pt>
    <dgm:pt modelId="{2D2F9061-AD70-44E6-AF18-9F85E2DF1F51}" type="sibTrans" cxnId="{0E2A7EA3-4C10-4150-BAF6-4FF43D4A1AA7}">
      <dgm:prSet/>
      <dgm:spPr/>
      <dgm:t>
        <a:bodyPr/>
        <a:lstStyle/>
        <a:p>
          <a:endParaRPr lang="en-US"/>
        </a:p>
      </dgm:t>
    </dgm:pt>
    <dgm:pt modelId="{42CC021A-0D46-49FF-8F31-4C2003EA2433}">
      <dgm:prSet/>
      <dgm:spPr/>
      <dgm:t>
        <a:bodyPr/>
        <a:lstStyle/>
        <a:p>
          <a:r>
            <a:rPr lang="en-US"/>
            <a:t>Ensure that proper documentation is being completed</a:t>
          </a:r>
        </a:p>
      </dgm:t>
    </dgm:pt>
    <dgm:pt modelId="{FA3DF794-570B-4C3B-BF8C-F8265B6B6872}" type="parTrans" cxnId="{434BA3EB-BB60-484F-936C-DA79D41651EA}">
      <dgm:prSet/>
      <dgm:spPr/>
      <dgm:t>
        <a:bodyPr/>
        <a:lstStyle/>
        <a:p>
          <a:endParaRPr lang="en-US"/>
        </a:p>
      </dgm:t>
    </dgm:pt>
    <dgm:pt modelId="{4FC7E421-F1A1-42C3-B24B-8C867CD7B1A8}" type="sibTrans" cxnId="{434BA3EB-BB60-484F-936C-DA79D41651EA}">
      <dgm:prSet/>
      <dgm:spPr/>
      <dgm:t>
        <a:bodyPr/>
        <a:lstStyle/>
        <a:p>
          <a:endParaRPr lang="en-US"/>
        </a:p>
      </dgm:t>
    </dgm:pt>
    <dgm:pt modelId="{1E20E387-B1C8-4EC3-9A48-43708C921905}" type="pres">
      <dgm:prSet presAssocID="{381EA3EB-D83F-4A4E-9789-9BC125D6B700}" presName="root" presStyleCnt="0">
        <dgm:presLayoutVars>
          <dgm:dir/>
          <dgm:resizeHandles val="exact"/>
        </dgm:presLayoutVars>
      </dgm:prSet>
      <dgm:spPr/>
    </dgm:pt>
    <dgm:pt modelId="{C5D39790-2B17-4F45-A6E0-EFC42F11F2EF}" type="pres">
      <dgm:prSet presAssocID="{3F70B97B-015F-4C84-A244-FD58A8D9FA3A}" presName="compNode" presStyleCnt="0"/>
      <dgm:spPr/>
    </dgm:pt>
    <dgm:pt modelId="{5689915E-DD07-423C-8A20-DE1A22585081}" type="pres">
      <dgm:prSet presAssocID="{3F70B97B-015F-4C84-A244-FD58A8D9FA3A}" presName="bgRect" presStyleLbl="bgShp" presStyleIdx="0" presStyleCnt="5"/>
      <dgm:spPr/>
    </dgm:pt>
    <dgm:pt modelId="{8B0F9180-A0E0-4D07-B72E-155AB0716531}" type="pres">
      <dgm:prSet presAssocID="{3F70B97B-015F-4C84-A244-FD58A8D9FA3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DA691F15-22C6-4C75-BF0E-B53FD76C9DEB}" type="pres">
      <dgm:prSet presAssocID="{3F70B97B-015F-4C84-A244-FD58A8D9FA3A}" presName="spaceRect" presStyleCnt="0"/>
      <dgm:spPr/>
    </dgm:pt>
    <dgm:pt modelId="{431AC9DF-6EA1-46B9-9AD7-E969F574D552}" type="pres">
      <dgm:prSet presAssocID="{3F70B97B-015F-4C84-A244-FD58A8D9FA3A}" presName="parTx" presStyleLbl="revTx" presStyleIdx="0" presStyleCnt="5">
        <dgm:presLayoutVars>
          <dgm:chMax val="0"/>
          <dgm:chPref val="0"/>
        </dgm:presLayoutVars>
      </dgm:prSet>
      <dgm:spPr/>
    </dgm:pt>
    <dgm:pt modelId="{2D281680-844C-40F0-9B7A-27A8AA66AC37}" type="pres">
      <dgm:prSet presAssocID="{DB0FF6CF-92D2-435B-9927-D35D7F9CC350}" presName="sibTrans" presStyleCnt="0"/>
      <dgm:spPr/>
    </dgm:pt>
    <dgm:pt modelId="{C57F703B-9959-4BCD-A979-18DC54FD4189}" type="pres">
      <dgm:prSet presAssocID="{3422F4D2-F09E-49D2-88A3-61B033613DB2}" presName="compNode" presStyleCnt="0"/>
      <dgm:spPr/>
    </dgm:pt>
    <dgm:pt modelId="{88AE8BEB-A224-4F7D-827C-206D41E27276}" type="pres">
      <dgm:prSet presAssocID="{3422F4D2-F09E-49D2-88A3-61B033613DB2}" presName="bgRect" presStyleLbl="bgShp" presStyleIdx="1" presStyleCnt="5"/>
      <dgm:spPr/>
    </dgm:pt>
    <dgm:pt modelId="{0511664E-5890-4293-81B4-B12E72E8609A}" type="pres">
      <dgm:prSet presAssocID="{3422F4D2-F09E-49D2-88A3-61B033613D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8BFFA16-288B-4CBC-938C-EA66FD3D07E5}" type="pres">
      <dgm:prSet presAssocID="{3422F4D2-F09E-49D2-88A3-61B033613DB2}" presName="spaceRect" presStyleCnt="0"/>
      <dgm:spPr/>
    </dgm:pt>
    <dgm:pt modelId="{5EF09C1D-9801-4144-BFC9-3C7F5EAE881D}" type="pres">
      <dgm:prSet presAssocID="{3422F4D2-F09E-49D2-88A3-61B033613DB2}" presName="parTx" presStyleLbl="revTx" presStyleIdx="1" presStyleCnt="5">
        <dgm:presLayoutVars>
          <dgm:chMax val="0"/>
          <dgm:chPref val="0"/>
        </dgm:presLayoutVars>
      </dgm:prSet>
      <dgm:spPr/>
    </dgm:pt>
    <dgm:pt modelId="{E55430D5-3201-4C5E-A97C-E3A1C5CE4AD3}" type="pres">
      <dgm:prSet presAssocID="{8F53BC81-410A-4199-A105-8F1902F9A165}" presName="sibTrans" presStyleCnt="0"/>
      <dgm:spPr/>
    </dgm:pt>
    <dgm:pt modelId="{DBA862C0-84D2-4B02-8E30-0A3C0F5EAA4C}" type="pres">
      <dgm:prSet presAssocID="{A7D84E0A-2714-470C-A241-C4EA5B48FAB7}" presName="compNode" presStyleCnt="0"/>
      <dgm:spPr/>
    </dgm:pt>
    <dgm:pt modelId="{67B4167A-7909-405B-AC3D-D9CF3DD69DA1}" type="pres">
      <dgm:prSet presAssocID="{A7D84E0A-2714-470C-A241-C4EA5B48FAB7}" presName="bgRect" presStyleLbl="bgShp" presStyleIdx="2" presStyleCnt="5"/>
      <dgm:spPr/>
    </dgm:pt>
    <dgm:pt modelId="{C83825BC-C0DC-4E18-9A12-2B5083BD7FED}" type="pres">
      <dgm:prSet presAssocID="{A7D84E0A-2714-470C-A241-C4EA5B48FAB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04C26B57-B0F8-44E9-97AB-C70BAF566766}" type="pres">
      <dgm:prSet presAssocID="{A7D84E0A-2714-470C-A241-C4EA5B48FAB7}" presName="spaceRect" presStyleCnt="0"/>
      <dgm:spPr/>
    </dgm:pt>
    <dgm:pt modelId="{92834119-ACAB-480E-BD18-4C3AF0F0E7C7}" type="pres">
      <dgm:prSet presAssocID="{A7D84E0A-2714-470C-A241-C4EA5B48FAB7}" presName="parTx" presStyleLbl="revTx" presStyleIdx="2" presStyleCnt="5">
        <dgm:presLayoutVars>
          <dgm:chMax val="0"/>
          <dgm:chPref val="0"/>
        </dgm:presLayoutVars>
      </dgm:prSet>
      <dgm:spPr/>
    </dgm:pt>
    <dgm:pt modelId="{49B2FD55-EADB-48A7-805C-7539A95355DB}" type="pres">
      <dgm:prSet presAssocID="{51616EF3-7240-4BCB-83A1-C872CBC3CB57}" presName="sibTrans" presStyleCnt="0"/>
      <dgm:spPr/>
    </dgm:pt>
    <dgm:pt modelId="{2DF45C27-FBF5-47ED-8C32-35161C212B9A}" type="pres">
      <dgm:prSet presAssocID="{6E318766-E7FE-4BCB-9612-4381C2B8D0C2}" presName="compNode" presStyleCnt="0"/>
      <dgm:spPr/>
    </dgm:pt>
    <dgm:pt modelId="{71F264D8-0E6A-4E1C-BA75-3CADE44404CB}" type="pres">
      <dgm:prSet presAssocID="{6E318766-E7FE-4BCB-9612-4381C2B8D0C2}" presName="bgRect" presStyleLbl="bgShp" presStyleIdx="3" presStyleCnt="5"/>
      <dgm:spPr/>
    </dgm:pt>
    <dgm:pt modelId="{28B891C5-FB6A-4EB4-AF29-8C8395F22B8B}" type="pres">
      <dgm:prSet presAssocID="{6E318766-E7FE-4BCB-9612-4381C2B8D0C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fresh"/>
        </a:ext>
      </dgm:extLst>
    </dgm:pt>
    <dgm:pt modelId="{2B1DCDDC-479C-44C6-BA4D-5974A737F914}" type="pres">
      <dgm:prSet presAssocID="{6E318766-E7FE-4BCB-9612-4381C2B8D0C2}" presName="spaceRect" presStyleCnt="0"/>
      <dgm:spPr/>
    </dgm:pt>
    <dgm:pt modelId="{0C7018A6-932D-4B05-BDBA-07FFAD82A022}" type="pres">
      <dgm:prSet presAssocID="{6E318766-E7FE-4BCB-9612-4381C2B8D0C2}" presName="parTx" presStyleLbl="revTx" presStyleIdx="3" presStyleCnt="5">
        <dgm:presLayoutVars>
          <dgm:chMax val="0"/>
          <dgm:chPref val="0"/>
        </dgm:presLayoutVars>
      </dgm:prSet>
      <dgm:spPr/>
    </dgm:pt>
    <dgm:pt modelId="{D6BFC960-296B-4E96-AB26-04DCE09BD947}" type="pres">
      <dgm:prSet presAssocID="{2D2F9061-AD70-44E6-AF18-9F85E2DF1F51}" presName="sibTrans" presStyleCnt="0"/>
      <dgm:spPr/>
    </dgm:pt>
    <dgm:pt modelId="{B21836FC-2F8B-48AE-8BF8-B327A97FA6F2}" type="pres">
      <dgm:prSet presAssocID="{42CC021A-0D46-49FF-8F31-4C2003EA2433}" presName="compNode" presStyleCnt="0"/>
      <dgm:spPr/>
    </dgm:pt>
    <dgm:pt modelId="{3D740433-AFEF-41FA-8AE8-BEC96FD21D22}" type="pres">
      <dgm:prSet presAssocID="{42CC021A-0D46-49FF-8F31-4C2003EA2433}" presName="bgRect" presStyleLbl="bgShp" presStyleIdx="4" presStyleCnt="5"/>
      <dgm:spPr/>
    </dgm:pt>
    <dgm:pt modelId="{D0D57584-B92D-4D75-8F8C-C0C86038E0FA}" type="pres">
      <dgm:prSet presAssocID="{42CC021A-0D46-49FF-8F31-4C2003EA243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F2066554-9607-4F55-A90D-737D89FD89BA}" type="pres">
      <dgm:prSet presAssocID="{42CC021A-0D46-49FF-8F31-4C2003EA2433}" presName="spaceRect" presStyleCnt="0"/>
      <dgm:spPr/>
    </dgm:pt>
    <dgm:pt modelId="{75D5B691-A44C-480F-8097-CF9B2826DB22}" type="pres">
      <dgm:prSet presAssocID="{42CC021A-0D46-49FF-8F31-4C2003EA2433}" presName="parTx" presStyleLbl="revTx" presStyleIdx="4" presStyleCnt="5">
        <dgm:presLayoutVars>
          <dgm:chMax val="0"/>
          <dgm:chPref val="0"/>
        </dgm:presLayoutVars>
      </dgm:prSet>
      <dgm:spPr/>
    </dgm:pt>
  </dgm:ptLst>
  <dgm:cxnLst>
    <dgm:cxn modelId="{7A333007-C4DD-4903-B300-7F461C6B53B8}" type="presOf" srcId="{A7D84E0A-2714-470C-A241-C4EA5B48FAB7}" destId="{92834119-ACAB-480E-BD18-4C3AF0F0E7C7}" srcOrd="0" destOrd="0" presId="urn:microsoft.com/office/officeart/2018/2/layout/IconVerticalSolidList"/>
    <dgm:cxn modelId="{A47F1015-1186-4AC7-A571-57014F4E8260}" type="presOf" srcId="{381EA3EB-D83F-4A4E-9789-9BC125D6B700}" destId="{1E20E387-B1C8-4EC3-9A48-43708C921905}" srcOrd="0" destOrd="0" presId="urn:microsoft.com/office/officeart/2018/2/layout/IconVerticalSolidList"/>
    <dgm:cxn modelId="{FD8CD52C-DDF5-4C0D-8C7A-E15BC7C9D389}" type="presOf" srcId="{3F70B97B-015F-4C84-A244-FD58A8D9FA3A}" destId="{431AC9DF-6EA1-46B9-9AD7-E969F574D552}" srcOrd="0" destOrd="0" presId="urn:microsoft.com/office/officeart/2018/2/layout/IconVerticalSolidList"/>
    <dgm:cxn modelId="{D899D69A-E4EB-4689-BE65-7AB246A6227D}" srcId="{381EA3EB-D83F-4A4E-9789-9BC125D6B700}" destId="{3422F4D2-F09E-49D2-88A3-61B033613DB2}" srcOrd="1" destOrd="0" parTransId="{57DC308B-F4EB-4B1E-B01C-2648445372A2}" sibTransId="{8F53BC81-410A-4199-A105-8F1902F9A165}"/>
    <dgm:cxn modelId="{0E2A7EA3-4C10-4150-BAF6-4FF43D4A1AA7}" srcId="{381EA3EB-D83F-4A4E-9789-9BC125D6B700}" destId="{6E318766-E7FE-4BCB-9612-4381C2B8D0C2}" srcOrd="3" destOrd="0" parTransId="{339FF271-FE21-4BB6-B2D2-9CFAE3C6349F}" sibTransId="{2D2F9061-AD70-44E6-AF18-9F85E2DF1F51}"/>
    <dgm:cxn modelId="{4985CBAC-0C9B-4006-A976-5EB8079CDC9F}" type="presOf" srcId="{3422F4D2-F09E-49D2-88A3-61B033613DB2}" destId="{5EF09C1D-9801-4144-BFC9-3C7F5EAE881D}" srcOrd="0" destOrd="0" presId="urn:microsoft.com/office/officeart/2018/2/layout/IconVerticalSolidList"/>
    <dgm:cxn modelId="{C8AD05AF-F112-4342-9C64-168B52A919B9}" srcId="{381EA3EB-D83F-4A4E-9789-9BC125D6B700}" destId="{3F70B97B-015F-4C84-A244-FD58A8D9FA3A}" srcOrd="0" destOrd="0" parTransId="{9D53CA18-CBE0-46ED-85B5-C447EBA95656}" sibTransId="{DB0FF6CF-92D2-435B-9927-D35D7F9CC350}"/>
    <dgm:cxn modelId="{E69F2FD3-4230-4DEE-891A-8D0ABA6C72FC}" srcId="{381EA3EB-D83F-4A4E-9789-9BC125D6B700}" destId="{A7D84E0A-2714-470C-A241-C4EA5B48FAB7}" srcOrd="2" destOrd="0" parTransId="{0E12C129-5AA8-48E0-8D49-2072950F93D7}" sibTransId="{51616EF3-7240-4BCB-83A1-C872CBC3CB57}"/>
    <dgm:cxn modelId="{D4B1D2D7-24DE-4489-B150-84F0CDB3082F}" type="presOf" srcId="{42CC021A-0D46-49FF-8F31-4C2003EA2433}" destId="{75D5B691-A44C-480F-8097-CF9B2826DB22}" srcOrd="0" destOrd="0" presId="urn:microsoft.com/office/officeart/2018/2/layout/IconVerticalSolidList"/>
    <dgm:cxn modelId="{4D0280DC-D25D-4A3C-AC72-F391075B27BD}" type="presOf" srcId="{6E318766-E7FE-4BCB-9612-4381C2B8D0C2}" destId="{0C7018A6-932D-4B05-BDBA-07FFAD82A022}" srcOrd="0" destOrd="0" presId="urn:microsoft.com/office/officeart/2018/2/layout/IconVerticalSolidList"/>
    <dgm:cxn modelId="{434BA3EB-BB60-484F-936C-DA79D41651EA}" srcId="{381EA3EB-D83F-4A4E-9789-9BC125D6B700}" destId="{42CC021A-0D46-49FF-8F31-4C2003EA2433}" srcOrd="4" destOrd="0" parTransId="{FA3DF794-570B-4C3B-BF8C-F8265B6B6872}" sibTransId="{4FC7E421-F1A1-42C3-B24B-8C867CD7B1A8}"/>
    <dgm:cxn modelId="{1BC6FB4B-16BA-4D6A-A27B-33EEE9FE7099}" type="presParOf" srcId="{1E20E387-B1C8-4EC3-9A48-43708C921905}" destId="{C5D39790-2B17-4F45-A6E0-EFC42F11F2EF}" srcOrd="0" destOrd="0" presId="urn:microsoft.com/office/officeart/2018/2/layout/IconVerticalSolidList"/>
    <dgm:cxn modelId="{02D06BA6-163C-4413-ABE4-615150B9C1AC}" type="presParOf" srcId="{C5D39790-2B17-4F45-A6E0-EFC42F11F2EF}" destId="{5689915E-DD07-423C-8A20-DE1A22585081}" srcOrd="0" destOrd="0" presId="urn:microsoft.com/office/officeart/2018/2/layout/IconVerticalSolidList"/>
    <dgm:cxn modelId="{62FA4AF4-1971-4B62-B8AA-AF9BECE7A64E}" type="presParOf" srcId="{C5D39790-2B17-4F45-A6E0-EFC42F11F2EF}" destId="{8B0F9180-A0E0-4D07-B72E-155AB0716531}" srcOrd="1" destOrd="0" presId="urn:microsoft.com/office/officeart/2018/2/layout/IconVerticalSolidList"/>
    <dgm:cxn modelId="{5B9F1BFC-AFBD-4AFD-B5C9-24BE8FAE6922}" type="presParOf" srcId="{C5D39790-2B17-4F45-A6E0-EFC42F11F2EF}" destId="{DA691F15-22C6-4C75-BF0E-B53FD76C9DEB}" srcOrd="2" destOrd="0" presId="urn:microsoft.com/office/officeart/2018/2/layout/IconVerticalSolidList"/>
    <dgm:cxn modelId="{61EBEB1D-4205-4C31-B940-9F5E7B1F1798}" type="presParOf" srcId="{C5D39790-2B17-4F45-A6E0-EFC42F11F2EF}" destId="{431AC9DF-6EA1-46B9-9AD7-E969F574D552}" srcOrd="3" destOrd="0" presId="urn:microsoft.com/office/officeart/2018/2/layout/IconVerticalSolidList"/>
    <dgm:cxn modelId="{9074502C-0B31-41A6-809A-DA1A1A761FCE}" type="presParOf" srcId="{1E20E387-B1C8-4EC3-9A48-43708C921905}" destId="{2D281680-844C-40F0-9B7A-27A8AA66AC37}" srcOrd="1" destOrd="0" presId="urn:microsoft.com/office/officeart/2018/2/layout/IconVerticalSolidList"/>
    <dgm:cxn modelId="{A37FAE45-0758-4902-975D-6462485934C5}" type="presParOf" srcId="{1E20E387-B1C8-4EC3-9A48-43708C921905}" destId="{C57F703B-9959-4BCD-A979-18DC54FD4189}" srcOrd="2" destOrd="0" presId="urn:microsoft.com/office/officeart/2018/2/layout/IconVerticalSolidList"/>
    <dgm:cxn modelId="{FA5D8D75-DC7A-46B5-A88F-D616862844AB}" type="presParOf" srcId="{C57F703B-9959-4BCD-A979-18DC54FD4189}" destId="{88AE8BEB-A224-4F7D-827C-206D41E27276}" srcOrd="0" destOrd="0" presId="urn:microsoft.com/office/officeart/2018/2/layout/IconVerticalSolidList"/>
    <dgm:cxn modelId="{717F608B-7DE9-491D-854C-15D13AC03EAB}" type="presParOf" srcId="{C57F703B-9959-4BCD-A979-18DC54FD4189}" destId="{0511664E-5890-4293-81B4-B12E72E8609A}" srcOrd="1" destOrd="0" presId="urn:microsoft.com/office/officeart/2018/2/layout/IconVerticalSolidList"/>
    <dgm:cxn modelId="{D97F70A1-9413-4E31-8835-29B4B8F23F41}" type="presParOf" srcId="{C57F703B-9959-4BCD-A979-18DC54FD4189}" destId="{58BFFA16-288B-4CBC-938C-EA66FD3D07E5}" srcOrd="2" destOrd="0" presId="urn:microsoft.com/office/officeart/2018/2/layout/IconVerticalSolidList"/>
    <dgm:cxn modelId="{720EF947-4B08-42C4-8E56-B0EB0C538541}" type="presParOf" srcId="{C57F703B-9959-4BCD-A979-18DC54FD4189}" destId="{5EF09C1D-9801-4144-BFC9-3C7F5EAE881D}" srcOrd="3" destOrd="0" presId="urn:microsoft.com/office/officeart/2018/2/layout/IconVerticalSolidList"/>
    <dgm:cxn modelId="{B4F7E239-7BE4-4211-A71E-CE2E66D50EAE}" type="presParOf" srcId="{1E20E387-B1C8-4EC3-9A48-43708C921905}" destId="{E55430D5-3201-4C5E-A97C-E3A1C5CE4AD3}" srcOrd="3" destOrd="0" presId="urn:microsoft.com/office/officeart/2018/2/layout/IconVerticalSolidList"/>
    <dgm:cxn modelId="{73309F46-81EB-4293-BC9A-92FA0D9F0933}" type="presParOf" srcId="{1E20E387-B1C8-4EC3-9A48-43708C921905}" destId="{DBA862C0-84D2-4B02-8E30-0A3C0F5EAA4C}" srcOrd="4" destOrd="0" presId="urn:microsoft.com/office/officeart/2018/2/layout/IconVerticalSolidList"/>
    <dgm:cxn modelId="{4BB7114B-823E-4C60-874B-222950E4B75E}" type="presParOf" srcId="{DBA862C0-84D2-4B02-8E30-0A3C0F5EAA4C}" destId="{67B4167A-7909-405B-AC3D-D9CF3DD69DA1}" srcOrd="0" destOrd="0" presId="urn:microsoft.com/office/officeart/2018/2/layout/IconVerticalSolidList"/>
    <dgm:cxn modelId="{5BE48BCB-1652-4206-9C2E-87B2F67D5E67}" type="presParOf" srcId="{DBA862C0-84D2-4B02-8E30-0A3C0F5EAA4C}" destId="{C83825BC-C0DC-4E18-9A12-2B5083BD7FED}" srcOrd="1" destOrd="0" presId="urn:microsoft.com/office/officeart/2018/2/layout/IconVerticalSolidList"/>
    <dgm:cxn modelId="{AF5469FB-3D82-4030-835D-BDC69D04D046}" type="presParOf" srcId="{DBA862C0-84D2-4B02-8E30-0A3C0F5EAA4C}" destId="{04C26B57-B0F8-44E9-97AB-C70BAF566766}" srcOrd="2" destOrd="0" presId="urn:microsoft.com/office/officeart/2018/2/layout/IconVerticalSolidList"/>
    <dgm:cxn modelId="{A41ADC1C-BECE-485F-BE9B-3EA6E8472768}" type="presParOf" srcId="{DBA862C0-84D2-4B02-8E30-0A3C0F5EAA4C}" destId="{92834119-ACAB-480E-BD18-4C3AF0F0E7C7}" srcOrd="3" destOrd="0" presId="urn:microsoft.com/office/officeart/2018/2/layout/IconVerticalSolidList"/>
    <dgm:cxn modelId="{46F98AE2-8DBB-40D6-AD5F-5884F2F20437}" type="presParOf" srcId="{1E20E387-B1C8-4EC3-9A48-43708C921905}" destId="{49B2FD55-EADB-48A7-805C-7539A95355DB}" srcOrd="5" destOrd="0" presId="urn:microsoft.com/office/officeart/2018/2/layout/IconVerticalSolidList"/>
    <dgm:cxn modelId="{66986D32-53CC-4598-913F-A4AE5B1ACB1D}" type="presParOf" srcId="{1E20E387-B1C8-4EC3-9A48-43708C921905}" destId="{2DF45C27-FBF5-47ED-8C32-35161C212B9A}" srcOrd="6" destOrd="0" presId="urn:microsoft.com/office/officeart/2018/2/layout/IconVerticalSolidList"/>
    <dgm:cxn modelId="{509AB70C-3EE8-4C31-A040-92DA352A26FF}" type="presParOf" srcId="{2DF45C27-FBF5-47ED-8C32-35161C212B9A}" destId="{71F264D8-0E6A-4E1C-BA75-3CADE44404CB}" srcOrd="0" destOrd="0" presId="urn:microsoft.com/office/officeart/2018/2/layout/IconVerticalSolidList"/>
    <dgm:cxn modelId="{4F14EF6C-C0DE-43E9-ADBC-2888367473CC}" type="presParOf" srcId="{2DF45C27-FBF5-47ED-8C32-35161C212B9A}" destId="{28B891C5-FB6A-4EB4-AF29-8C8395F22B8B}" srcOrd="1" destOrd="0" presId="urn:microsoft.com/office/officeart/2018/2/layout/IconVerticalSolidList"/>
    <dgm:cxn modelId="{5F92D1D2-BC10-4765-99EB-73581DA62A95}" type="presParOf" srcId="{2DF45C27-FBF5-47ED-8C32-35161C212B9A}" destId="{2B1DCDDC-479C-44C6-BA4D-5974A737F914}" srcOrd="2" destOrd="0" presId="urn:microsoft.com/office/officeart/2018/2/layout/IconVerticalSolidList"/>
    <dgm:cxn modelId="{015F771C-BF83-4E04-B987-F7A5B1A4FE0B}" type="presParOf" srcId="{2DF45C27-FBF5-47ED-8C32-35161C212B9A}" destId="{0C7018A6-932D-4B05-BDBA-07FFAD82A022}" srcOrd="3" destOrd="0" presId="urn:microsoft.com/office/officeart/2018/2/layout/IconVerticalSolidList"/>
    <dgm:cxn modelId="{DCDEA09F-77A6-4CA9-8DEC-A312C57EB3EA}" type="presParOf" srcId="{1E20E387-B1C8-4EC3-9A48-43708C921905}" destId="{D6BFC960-296B-4E96-AB26-04DCE09BD947}" srcOrd="7" destOrd="0" presId="urn:microsoft.com/office/officeart/2018/2/layout/IconVerticalSolidList"/>
    <dgm:cxn modelId="{990390EE-C7E4-4B57-929B-643CE7B3B1A7}" type="presParOf" srcId="{1E20E387-B1C8-4EC3-9A48-43708C921905}" destId="{B21836FC-2F8B-48AE-8BF8-B327A97FA6F2}" srcOrd="8" destOrd="0" presId="urn:microsoft.com/office/officeart/2018/2/layout/IconVerticalSolidList"/>
    <dgm:cxn modelId="{3D6D64C5-3DE6-455B-B58B-124368D8E7E1}" type="presParOf" srcId="{B21836FC-2F8B-48AE-8BF8-B327A97FA6F2}" destId="{3D740433-AFEF-41FA-8AE8-BEC96FD21D22}" srcOrd="0" destOrd="0" presId="urn:microsoft.com/office/officeart/2018/2/layout/IconVerticalSolidList"/>
    <dgm:cxn modelId="{CED20F1E-5224-46D1-8722-E2754BC65559}" type="presParOf" srcId="{B21836FC-2F8B-48AE-8BF8-B327A97FA6F2}" destId="{D0D57584-B92D-4D75-8F8C-C0C86038E0FA}" srcOrd="1" destOrd="0" presId="urn:microsoft.com/office/officeart/2018/2/layout/IconVerticalSolidList"/>
    <dgm:cxn modelId="{4696DBD1-D483-48A0-8EF2-011D0AD4D45C}" type="presParOf" srcId="{B21836FC-2F8B-48AE-8BF8-B327A97FA6F2}" destId="{F2066554-9607-4F55-A90D-737D89FD89BA}" srcOrd="2" destOrd="0" presId="urn:microsoft.com/office/officeart/2018/2/layout/IconVerticalSolidList"/>
    <dgm:cxn modelId="{50ABCBD7-8327-4261-82A7-856EDBEC5BEF}" type="presParOf" srcId="{B21836FC-2F8B-48AE-8BF8-B327A97FA6F2}" destId="{75D5B691-A44C-480F-8097-CF9B2826DB2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C6945-FCB1-41F1-926D-7AAE17FA4622}">
      <dsp:nvSpPr>
        <dsp:cNvPr id="0" name=""/>
        <dsp:cNvSpPr/>
      </dsp:nvSpPr>
      <dsp:spPr>
        <a:xfrm>
          <a:off x="0" y="0"/>
          <a:ext cx="6066793" cy="153476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We continue to not be rated for out short term stay quality measures related to our population and lack of skilled stays. </a:t>
          </a:r>
        </a:p>
      </dsp:txBody>
      <dsp:txXfrm>
        <a:off x="44952" y="44952"/>
        <a:ext cx="4410659" cy="1444862"/>
      </dsp:txXfrm>
    </dsp:sp>
    <dsp:sp modelId="{013090CC-90AB-4487-8E78-498ED4E366BA}">
      <dsp:nvSpPr>
        <dsp:cNvPr id="0" name=""/>
        <dsp:cNvSpPr/>
      </dsp:nvSpPr>
      <dsp:spPr>
        <a:xfrm>
          <a:off x="535305" y="1790561"/>
          <a:ext cx="6066793" cy="153476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Our unplanned weight loss has improved with improved and streamlined communication to providers, along with monitoring weights more frequently to catch a decline sooner. This has allowed us to implement interventions quicker so a resident does not trigger. We also have expanded what we offer for evening snacks. Weight loss is no longer flagging at 1/26 in the 36</a:t>
          </a:r>
          <a:r>
            <a:rPr lang="en-US" sz="1300" kern="1200" baseline="30000"/>
            <a:t>th</a:t>
          </a:r>
          <a:r>
            <a:rPr lang="en-US" sz="1300" kern="1200"/>
            <a:t> percentile</a:t>
          </a:r>
        </a:p>
      </dsp:txBody>
      <dsp:txXfrm>
        <a:off x="580257" y="1835513"/>
        <a:ext cx="4443985" cy="1444862"/>
      </dsp:txXfrm>
    </dsp:sp>
    <dsp:sp modelId="{B020A27D-0220-4DE0-BFEC-5D4EF56F2073}">
      <dsp:nvSpPr>
        <dsp:cNvPr id="0" name=""/>
        <dsp:cNvSpPr/>
      </dsp:nvSpPr>
      <dsp:spPr>
        <a:xfrm>
          <a:off x="1070610" y="3581122"/>
          <a:ext cx="6066793" cy="153476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Falls have decreased since implementing a new therapy program and having them specifically focus on fall prevention/recovery.  Increasing the amount of activities and changing around the times for activities has also helped in the decline of this number to reflect an improved quality measure. Falls are still flagging at a rate of 21/34, in the 90</a:t>
          </a:r>
          <a:r>
            <a:rPr lang="en-US" sz="1300" kern="1200" baseline="30000"/>
            <a:t>th</a:t>
          </a:r>
          <a:r>
            <a:rPr lang="en-US" sz="1300" kern="1200"/>
            <a:t> percentile. </a:t>
          </a:r>
        </a:p>
      </dsp:txBody>
      <dsp:txXfrm>
        <a:off x="1115562" y="3626074"/>
        <a:ext cx="4443985" cy="1444862"/>
      </dsp:txXfrm>
    </dsp:sp>
    <dsp:sp modelId="{E375BBE3-FB44-46B0-9FC9-DC0B257B810A}">
      <dsp:nvSpPr>
        <dsp:cNvPr id="0" name=""/>
        <dsp:cNvSpPr/>
      </dsp:nvSpPr>
      <dsp:spPr>
        <a:xfrm>
          <a:off x="5069195" y="1163864"/>
          <a:ext cx="997598" cy="997598"/>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93655" y="1163864"/>
        <a:ext cx="548678" cy="750692"/>
      </dsp:txXfrm>
    </dsp:sp>
    <dsp:sp modelId="{991B2C0B-5B1A-441F-8646-F3CDBA117562}">
      <dsp:nvSpPr>
        <dsp:cNvPr id="0" name=""/>
        <dsp:cNvSpPr/>
      </dsp:nvSpPr>
      <dsp:spPr>
        <a:xfrm>
          <a:off x="5604500" y="2944194"/>
          <a:ext cx="997598" cy="997598"/>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28960" y="2944194"/>
        <a:ext cx="548678" cy="750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915E-DD07-423C-8A20-DE1A22585081}">
      <dsp:nvSpPr>
        <dsp:cNvPr id="0" name=""/>
        <dsp:cNvSpPr/>
      </dsp:nvSpPr>
      <dsp:spPr>
        <a:xfrm>
          <a:off x="0" y="3996"/>
          <a:ext cx="7137404" cy="8513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F9180-A0E0-4D07-B72E-155AB0716531}">
      <dsp:nvSpPr>
        <dsp:cNvPr id="0" name=""/>
        <dsp:cNvSpPr/>
      </dsp:nvSpPr>
      <dsp:spPr>
        <a:xfrm>
          <a:off x="257523" y="195542"/>
          <a:ext cx="468223" cy="4682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1AC9DF-6EA1-46B9-9AD7-E969F574D552}">
      <dsp:nvSpPr>
        <dsp:cNvPr id="0" name=""/>
        <dsp:cNvSpPr/>
      </dsp:nvSpPr>
      <dsp:spPr>
        <a:xfrm>
          <a:off x="983269" y="3996"/>
          <a:ext cx="6154134" cy="8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8" tIns="90098" rIns="90098" bIns="90098" numCol="1" spcCol="1270" anchor="ctr" anchorCtr="0">
          <a:noAutofit/>
        </a:bodyPr>
        <a:lstStyle/>
        <a:p>
          <a:pPr marL="0" lvl="0" indent="0" algn="l" defTabSz="844550">
            <a:lnSpc>
              <a:spcPct val="90000"/>
            </a:lnSpc>
            <a:spcBef>
              <a:spcPct val="0"/>
            </a:spcBef>
            <a:spcAft>
              <a:spcPct val="35000"/>
            </a:spcAft>
            <a:buNone/>
          </a:pPr>
          <a:r>
            <a:rPr lang="en-US" sz="1900" kern="1200"/>
            <a:t>Be persistent with monitoring</a:t>
          </a:r>
        </a:p>
      </dsp:txBody>
      <dsp:txXfrm>
        <a:off x="983269" y="3996"/>
        <a:ext cx="6154134" cy="851315"/>
      </dsp:txXfrm>
    </dsp:sp>
    <dsp:sp modelId="{88AE8BEB-A224-4F7D-827C-206D41E27276}">
      <dsp:nvSpPr>
        <dsp:cNvPr id="0" name=""/>
        <dsp:cNvSpPr/>
      </dsp:nvSpPr>
      <dsp:spPr>
        <a:xfrm>
          <a:off x="0" y="1068141"/>
          <a:ext cx="7137404" cy="8513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11664E-5890-4293-81B4-B12E72E8609A}">
      <dsp:nvSpPr>
        <dsp:cNvPr id="0" name=""/>
        <dsp:cNvSpPr/>
      </dsp:nvSpPr>
      <dsp:spPr>
        <a:xfrm>
          <a:off x="257523" y="1259687"/>
          <a:ext cx="468223" cy="4682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F09C1D-9801-4144-BFC9-3C7F5EAE881D}">
      <dsp:nvSpPr>
        <dsp:cNvPr id="0" name=""/>
        <dsp:cNvSpPr/>
      </dsp:nvSpPr>
      <dsp:spPr>
        <a:xfrm>
          <a:off x="983269" y="1068141"/>
          <a:ext cx="6154134" cy="8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8" tIns="90098" rIns="90098" bIns="90098" numCol="1" spcCol="1270" anchor="ctr" anchorCtr="0">
          <a:noAutofit/>
        </a:bodyPr>
        <a:lstStyle/>
        <a:p>
          <a:pPr marL="0" lvl="0" indent="0" algn="l" defTabSz="844550">
            <a:lnSpc>
              <a:spcPct val="90000"/>
            </a:lnSpc>
            <a:spcBef>
              <a:spcPct val="0"/>
            </a:spcBef>
            <a:spcAft>
              <a:spcPct val="35000"/>
            </a:spcAft>
            <a:buNone/>
          </a:pPr>
          <a:r>
            <a:rPr lang="en-US" sz="1900" kern="1200"/>
            <a:t>Provide staff education and audits</a:t>
          </a:r>
        </a:p>
      </dsp:txBody>
      <dsp:txXfrm>
        <a:off x="983269" y="1068141"/>
        <a:ext cx="6154134" cy="851315"/>
      </dsp:txXfrm>
    </dsp:sp>
    <dsp:sp modelId="{67B4167A-7909-405B-AC3D-D9CF3DD69DA1}">
      <dsp:nvSpPr>
        <dsp:cNvPr id="0" name=""/>
        <dsp:cNvSpPr/>
      </dsp:nvSpPr>
      <dsp:spPr>
        <a:xfrm>
          <a:off x="0" y="2132286"/>
          <a:ext cx="7137404" cy="8513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3825BC-C0DC-4E18-9A12-2B5083BD7FED}">
      <dsp:nvSpPr>
        <dsp:cNvPr id="0" name=""/>
        <dsp:cNvSpPr/>
      </dsp:nvSpPr>
      <dsp:spPr>
        <a:xfrm>
          <a:off x="257523" y="2323832"/>
          <a:ext cx="468223" cy="4682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834119-ACAB-480E-BD18-4C3AF0F0E7C7}">
      <dsp:nvSpPr>
        <dsp:cNvPr id="0" name=""/>
        <dsp:cNvSpPr/>
      </dsp:nvSpPr>
      <dsp:spPr>
        <a:xfrm>
          <a:off x="983269" y="2132286"/>
          <a:ext cx="6154134" cy="8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8" tIns="90098" rIns="90098" bIns="90098" numCol="1" spcCol="1270" anchor="ctr" anchorCtr="0">
          <a:noAutofit/>
        </a:bodyPr>
        <a:lstStyle/>
        <a:p>
          <a:pPr marL="0" lvl="0" indent="0" algn="l" defTabSz="844550">
            <a:lnSpc>
              <a:spcPct val="90000"/>
            </a:lnSpc>
            <a:spcBef>
              <a:spcPct val="0"/>
            </a:spcBef>
            <a:spcAft>
              <a:spcPct val="35000"/>
            </a:spcAft>
            <a:buNone/>
          </a:pPr>
          <a:r>
            <a:rPr lang="en-US" sz="1900" kern="1200"/>
            <a:t>Review medications and work on gradual dose reductions</a:t>
          </a:r>
        </a:p>
      </dsp:txBody>
      <dsp:txXfrm>
        <a:off x="983269" y="2132286"/>
        <a:ext cx="6154134" cy="851315"/>
      </dsp:txXfrm>
    </dsp:sp>
    <dsp:sp modelId="{71F264D8-0E6A-4E1C-BA75-3CADE44404CB}">
      <dsp:nvSpPr>
        <dsp:cNvPr id="0" name=""/>
        <dsp:cNvSpPr/>
      </dsp:nvSpPr>
      <dsp:spPr>
        <a:xfrm>
          <a:off x="0" y="3196431"/>
          <a:ext cx="7137404" cy="8513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891C5-FB6A-4EB4-AF29-8C8395F22B8B}">
      <dsp:nvSpPr>
        <dsp:cNvPr id="0" name=""/>
        <dsp:cNvSpPr/>
      </dsp:nvSpPr>
      <dsp:spPr>
        <a:xfrm>
          <a:off x="257523" y="3387977"/>
          <a:ext cx="468223" cy="4682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7018A6-932D-4B05-BDBA-07FFAD82A022}">
      <dsp:nvSpPr>
        <dsp:cNvPr id="0" name=""/>
        <dsp:cNvSpPr/>
      </dsp:nvSpPr>
      <dsp:spPr>
        <a:xfrm>
          <a:off x="983269" y="3196431"/>
          <a:ext cx="6154134" cy="8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8" tIns="90098" rIns="90098" bIns="90098" numCol="1" spcCol="1270" anchor="ctr" anchorCtr="0">
          <a:noAutofit/>
        </a:bodyPr>
        <a:lstStyle/>
        <a:p>
          <a:pPr marL="0" lvl="0" indent="0" algn="l" defTabSz="844550">
            <a:lnSpc>
              <a:spcPct val="90000"/>
            </a:lnSpc>
            <a:spcBef>
              <a:spcPct val="0"/>
            </a:spcBef>
            <a:spcAft>
              <a:spcPct val="35000"/>
            </a:spcAft>
            <a:buNone/>
          </a:pPr>
          <a:r>
            <a:rPr lang="en-US" sz="1900" kern="1200"/>
            <a:t>Continue to screen referrals with a team approach. </a:t>
          </a:r>
        </a:p>
      </dsp:txBody>
      <dsp:txXfrm>
        <a:off x="983269" y="3196431"/>
        <a:ext cx="6154134" cy="851315"/>
      </dsp:txXfrm>
    </dsp:sp>
    <dsp:sp modelId="{3D740433-AFEF-41FA-8AE8-BEC96FD21D22}">
      <dsp:nvSpPr>
        <dsp:cNvPr id="0" name=""/>
        <dsp:cNvSpPr/>
      </dsp:nvSpPr>
      <dsp:spPr>
        <a:xfrm>
          <a:off x="0" y="4260576"/>
          <a:ext cx="7137404" cy="8513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57584-B92D-4D75-8F8C-C0C86038E0FA}">
      <dsp:nvSpPr>
        <dsp:cNvPr id="0" name=""/>
        <dsp:cNvSpPr/>
      </dsp:nvSpPr>
      <dsp:spPr>
        <a:xfrm>
          <a:off x="257523" y="4452122"/>
          <a:ext cx="468223" cy="4682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D5B691-A44C-480F-8097-CF9B2826DB22}">
      <dsp:nvSpPr>
        <dsp:cNvPr id="0" name=""/>
        <dsp:cNvSpPr/>
      </dsp:nvSpPr>
      <dsp:spPr>
        <a:xfrm>
          <a:off x="983269" y="4260576"/>
          <a:ext cx="6154134" cy="8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98" tIns="90098" rIns="90098" bIns="90098" numCol="1" spcCol="1270" anchor="ctr" anchorCtr="0">
          <a:noAutofit/>
        </a:bodyPr>
        <a:lstStyle/>
        <a:p>
          <a:pPr marL="0" lvl="0" indent="0" algn="l" defTabSz="844550">
            <a:lnSpc>
              <a:spcPct val="90000"/>
            </a:lnSpc>
            <a:spcBef>
              <a:spcPct val="0"/>
            </a:spcBef>
            <a:spcAft>
              <a:spcPct val="35000"/>
            </a:spcAft>
            <a:buNone/>
          </a:pPr>
          <a:r>
            <a:rPr lang="en-US" sz="1900" kern="1200"/>
            <a:t>Ensure that proper documentation is being completed</a:t>
          </a:r>
        </a:p>
      </dsp:txBody>
      <dsp:txXfrm>
        <a:off x="983269" y="4260576"/>
        <a:ext cx="6154134" cy="8513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6/18/2025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6/18/2025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702683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jp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santanuvasant.com/author/santa/" TargetMode="External"/><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398375" y="3297133"/>
            <a:ext cx="4941771" cy="3200400"/>
          </a:xfrm>
        </p:spPr>
        <p:txBody>
          <a:bodyPr anchor="ctr"/>
          <a:lstStyle/>
          <a:p>
            <a:r>
              <a:rPr lang="en-US" b="1" dirty="0"/>
              <a:t>IASN Quality Committee Presentation-</a:t>
            </a:r>
            <a:br>
              <a:rPr lang="en-US" b="1" dirty="0"/>
            </a:br>
            <a:r>
              <a:rPr lang="en-US" b="1" dirty="0"/>
              <a:t> </a:t>
            </a:r>
            <a:r>
              <a:rPr lang="en-US" sz="2400" dirty="0"/>
              <a:t>Wilton Retirement Community</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p:txBody>
          <a:bodyPr anchor="ctr">
            <a:normAutofit/>
          </a:bodyPr>
          <a:lstStyle/>
          <a:p>
            <a:r>
              <a:rPr lang="en-US" sz="4000" dirty="0"/>
              <a:t>Obstacles</a:t>
            </a:r>
          </a:p>
        </p:txBody>
      </p:sp>
      <p:sp>
        <p:nvSpPr>
          <p:cNvPr id="3" name="Text Placeholder 2">
            <a:extLst>
              <a:ext uri="{FF2B5EF4-FFF2-40B4-BE49-F238E27FC236}">
                <a16:creationId xmlns:a16="http://schemas.microsoft.com/office/drawing/2014/main" id="{36DF91E1-F01B-D336-B1D5-5649559B1123}"/>
              </a:ext>
            </a:extLst>
          </p:cNvPr>
          <p:cNvSpPr>
            <a:spLocks noGrp="1"/>
          </p:cNvSpPr>
          <p:nvPr>
            <p:ph type="body" idx="1"/>
          </p:nvPr>
        </p:nvSpPr>
        <p:spPr>
          <a:xfrm>
            <a:off x="838200" y="2335059"/>
            <a:ext cx="5733772" cy="819108"/>
          </a:xfrm>
        </p:spPr>
        <p:txBody>
          <a:bodyPr/>
          <a:lstStyle/>
          <a:p>
            <a:r>
              <a:rPr lang="en-US" sz="2000" dirty="0"/>
              <a:t>Barriers to improving our quality measures:</a:t>
            </a:r>
          </a:p>
        </p:txBody>
      </p:sp>
      <p:sp>
        <p:nvSpPr>
          <p:cNvPr id="50" name="Content Placeholder 49">
            <a:extLst>
              <a:ext uri="{FF2B5EF4-FFF2-40B4-BE49-F238E27FC236}">
                <a16:creationId xmlns:a16="http://schemas.microsoft.com/office/drawing/2014/main" id="{8F6B2AE9-DDE4-FD99-A235-3B39EEE21481}"/>
              </a:ext>
            </a:extLst>
          </p:cNvPr>
          <p:cNvSpPr>
            <a:spLocks noGrp="1"/>
          </p:cNvSpPr>
          <p:nvPr>
            <p:ph sz="half" idx="2"/>
          </p:nvPr>
        </p:nvSpPr>
        <p:spPr/>
        <p:txBody>
          <a:bodyPr>
            <a:normAutofit/>
          </a:bodyPr>
          <a:lstStyle/>
          <a:p>
            <a:pPr lvl="1">
              <a:lnSpc>
                <a:spcPct val="90000"/>
              </a:lnSpc>
            </a:pPr>
            <a:r>
              <a:rPr lang="en-US" sz="1300" dirty="0"/>
              <a:t>Related to falls, we had a select few residents who were care planned to be on the fall mat next to the bed, but had to be documented as falls. Disease progression and beliefs from the residents  hindered the amount of falls during this time period. </a:t>
            </a:r>
          </a:p>
          <a:p>
            <a:pPr lvl="1">
              <a:lnSpc>
                <a:spcPct val="90000"/>
              </a:lnSpc>
            </a:pPr>
            <a:r>
              <a:rPr lang="en-US" sz="1300" dirty="0"/>
              <a:t>Antipsychotic medications are utilized in a small number of our resident due to their diagnosis and are managed per Psych telehealth. Medications are reviewed and monitored each month. We also have a number of residents who have Parkinson’s who utilize antipsychotic medications related other medication side effects. </a:t>
            </a:r>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4"/>
          </p:nvPr>
        </p:nvSpPr>
        <p:spPr/>
        <p:txBody>
          <a:bodyPr>
            <a:normAutofit fontScale="92500"/>
          </a:bodyPr>
          <a:lstStyle/>
          <a:p>
            <a:pPr marL="0" indent="-285750">
              <a:buFont typeface="Arial" panose="020B0604020202020204" pitchFamily="34" charset="0"/>
              <a:buChar char="•"/>
            </a:pPr>
            <a:r>
              <a:rPr lang="en-US" sz="1400" kern="1200" dirty="0"/>
              <a:t>Being a smaller facility we do not have the number of skilled stays to gets short-term stay quality measures.</a:t>
            </a:r>
          </a:p>
          <a:p>
            <a:pPr marL="0" indent="-285750">
              <a:buFont typeface="Arial" panose="020B0604020202020204" pitchFamily="34" charset="0"/>
              <a:buChar char="•"/>
            </a:pPr>
            <a:r>
              <a:rPr lang="en-US" sz="1400" kern="1200" dirty="0"/>
              <a:t>Some of our UTI’s are people with chronic catheters that get reoccurrence UTI’s.</a:t>
            </a:r>
          </a:p>
          <a:p>
            <a:pPr marL="0" indent="-285750">
              <a:buFont typeface="Arial" panose="020B0604020202020204" pitchFamily="34" charset="0"/>
              <a:buChar char="•"/>
            </a:pPr>
            <a:r>
              <a:rPr lang="en-US" sz="1400" kern="1200" dirty="0"/>
              <a:t>Residents who are having overall health declines increased the weight losses, falls, and worsening independence for mobility.</a:t>
            </a:r>
          </a:p>
          <a:p>
            <a:pPr marL="0" indent="-285750">
              <a:buFont typeface="Arial" panose="020B0604020202020204" pitchFamily="34" charset="0"/>
              <a:buChar char="•"/>
            </a:pPr>
            <a:r>
              <a:rPr lang="en-US" sz="1400" kern="1200" dirty="0"/>
              <a:t>Worsening independent mobility and increased need for ADL assistance: a lot of our population has lived with us for quite some time and regardless of interventions decline is expected related to aging and disease progress </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p:txBody>
          <a:bodyPr anchor="ctr">
            <a:normAutofit/>
          </a:bodyPr>
          <a:lstStyle/>
          <a:p>
            <a:pPr>
              <a:spcAft>
                <a:spcPts val="600"/>
              </a:spcAft>
            </a:pPr>
            <a:fld id="{A49DFD55-3C28-40EF-9E31-A92D2E4017FF}" type="slidenum">
              <a:rPr lang="en-US" smtClean="0"/>
              <a:pPr>
                <a:spcAft>
                  <a:spcPts val="600"/>
                </a:spcAft>
              </a:pPr>
              <a:t>10</a:t>
            </a:fld>
            <a:endParaRPr lang="en-US"/>
          </a:p>
        </p:txBody>
      </p:sp>
    </p:spTree>
    <p:extLst>
      <p:ext uri="{BB962C8B-B14F-4D97-AF65-F5344CB8AC3E}">
        <p14:creationId xmlns:p14="http://schemas.microsoft.com/office/powerpoint/2010/main" val="10345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38201" y="895350"/>
            <a:ext cx="3247662" cy="1917700"/>
          </a:xfrm>
        </p:spPr>
        <p:txBody>
          <a:bodyPr anchor="ctr">
            <a:normAutofit/>
          </a:bodyPr>
          <a:lstStyle/>
          <a:p>
            <a:r>
              <a:rPr lang="en-US" dirty="0"/>
              <a:t>Results</a:t>
            </a:r>
          </a:p>
        </p:txBody>
      </p:sp>
      <p:sp>
        <p:nvSpPr>
          <p:cNvPr id="14" name="Content Placeholder 13">
            <a:extLst>
              <a:ext uri="{FF2B5EF4-FFF2-40B4-BE49-F238E27FC236}">
                <a16:creationId xmlns:a16="http://schemas.microsoft.com/office/drawing/2014/main" id="{5112969F-EB84-49D5-7100-1FB28870FB30}"/>
              </a:ext>
            </a:extLst>
          </p:cNvPr>
          <p:cNvSpPr>
            <a:spLocks noGrp="1"/>
          </p:cNvSpPr>
          <p:nvPr>
            <p:ph sz="half" idx="16"/>
          </p:nvPr>
        </p:nvSpPr>
        <p:spPr>
          <a:xfrm>
            <a:off x="838200" y="2190751"/>
            <a:ext cx="3247662" cy="3860798"/>
          </a:xfrm>
        </p:spPr>
        <p:txBody>
          <a:bodyPr>
            <a:normAutofit/>
          </a:bodyPr>
          <a:lstStyle/>
          <a:p>
            <a:pPr>
              <a:lnSpc>
                <a:spcPct val="90000"/>
              </a:lnSpc>
            </a:pPr>
            <a:r>
              <a:rPr lang="en-US" sz="1050" dirty="0"/>
              <a:t>Our UTI rate has come down due to our instance of UTI decreasing. We have had a decline in the amount of indwelling catheters and chronic UTI as well. We continue to use antimicrobial bags and utilize our bladder scanner when needed. Residents do enter the dining room early and have drinks of choice prior to meal time to aide in fluid intake. We are no longer flagging and currently have a rate of 0/33.</a:t>
            </a:r>
          </a:p>
          <a:p>
            <a:pPr>
              <a:lnSpc>
                <a:spcPct val="90000"/>
              </a:lnSpc>
            </a:pPr>
            <a:r>
              <a:rPr lang="en-US" sz="1050" dirty="0"/>
              <a:t> Residents with antipsychotic use. We continue to partner with encounter telehealth and utilize the service to assist in managing our residents. This has allowed us to attempt GDR and trial other medications that may be helpful to our residents. We very carefully discuss residents on antipsychotic medication and feel that what we currently have is necessary. We are no longer flagging at 5/34 in the 57</a:t>
            </a:r>
            <a:r>
              <a:rPr lang="en-US" sz="1050" baseline="30000" dirty="0"/>
              <a:t>th</a:t>
            </a:r>
            <a:r>
              <a:rPr lang="en-US" sz="1050" dirty="0"/>
              <a:t> percentile.</a:t>
            </a:r>
          </a:p>
          <a:p>
            <a:pPr>
              <a:lnSpc>
                <a:spcPct val="90000"/>
              </a:lnSpc>
            </a:pPr>
            <a:r>
              <a:rPr lang="en-US" sz="1050" dirty="0"/>
              <a:t>Worsening independent mobility and increased need for assistance with ADL’s. Our resident population has been stable. We have 3/24 noted in the 42</a:t>
            </a:r>
            <a:r>
              <a:rPr lang="en-US" sz="1050" baseline="30000" dirty="0"/>
              <a:t>nd</a:t>
            </a:r>
            <a:r>
              <a:rPr lang="en-US" sz="1050" dirty="0"/>
              <a:t> percentile</a:t>
            </a:r>
            <a:r>
              <a:rPr lang="en-US" sz="900" dirty="0"/>
              <a:t>. </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11</a:t>
            </a:fld>
            <a:endParaRPr lang="en-US"/>
          </a:p>
        </p:txBody>
      </p:sp>
      <p:graphicFrame>
        <p:nvGraphicFramePr>
          <p:cNvPr id="70" name="Content Placeholder 35">
            <a:extLst>
              <a:ext uri="{FF2B5EF4-FFF2-40B4-BE49-F238E27FC236}">
                <a16:creationId xmlns:a16="http://schemas.microsoft.com/office/drawing/2014/main" id="{B0284849-62C7-A9FE-4DC1-86DD1A7C160C}"/>
              </a:ext>
            </a:extLst>
          </p:cNvPr>
          <p:cNvGraphicFramePr>
            <a:graphicFrameLocks noGrp="1"/>
          </p:cNvGraphicFramePr>
          <p:nvPr>
            <p:ph type="tbl" sz="quarter" idx="14"/>
            <p:extLst>
              <p:ext uri="{D42A27DB-BD31-4B8C-83A1-F6EECF244321}">
                <p14:modId xmlns:p14="http://schemas.microsoft.com/office/powerpoint/2010/main" val="2250593969"/>
              </p:ext>
            </p:extLst>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92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838201" y="895350"/>
            <a:ext cx="3247662" cy="1917700"/>
          </a:xfrm>
        </p:spPr>
        <p:txBody>
          <a:bodyPr anchor="ctr">
            <a:normAutofit/>
          </a:bodyPr>
          <a:lstStyle/>
          <a:p>
            <a:r>
              <a:rPr lang="en-US"/>
              <a:t>Final tips &amp; takeaways</a:t>
            </a:r>
          </a:p>
        </p:txBody>
      </p:sp>
      <p:pic>
        <p:nvPicPr>
          <p:cNvPr id="3" name="Content Placeholder 2" descr="A light bulb with many circles drawn on it&#10;&#10;AI-generated content may be incorrect.">
            <a:extLst>
              <a:ext uri="{FF2B5EF4-FFF2-40B4-BE49-F238E27FC236}">
                <a16:creationId xmlns:a16="http://schemas.microsoft.com/office/drawing/2014/main" id="{727073DE-FF40-DD21-DFB7-05153398119D}"/>
              </a:ext>
            </a:extLst>
          </p:cNvPr>
          <p:cNvPicPr>
            <a:picLocks noGrp="1" noChangeAspect="1"/>
          </p:cNvPicPr>
          <p:nvPr>
            <p:ph sz="half" idx="16"/>
          </p:nvPr>
        </p:nvPicPr>
        <p:blipFill>
          <a:blip r:embed="rId3">
            <a:extLst>
              <a:ext uri="{837473B0-CC2E-450A-ABE3-18F120FF3D39}">
                <a1611:picAttrSrcUrl xmlns:a1611="http://schemas.microsoft.com/office/drawing/2016/11/main" r:id="rId4"/>
              </a:ext>
            </a:extLst>
          </a:blip>
          <a:stretch>
            <a:fillRect/>
          </a:stretch>
        </p:blipFill>
        <p:spPr>
          <a:xfrm>
            <a:off x="647700" y="3107436"/>
            <a:ext cx="2789872" cy="1917700"/>
          </a:xfrm>
        </p:spPr>
      </p:pic>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12</a:t>
            </a:fld>
            <a:endParaRPr lang="en-US"/>
          </a:p>
        </p:txBody>
      </p:sp>
      <p:graphicFrame>
        <p:nvGraphicFramePr>
          <p:cNvPr id="37" name="Content Placeholder 3">
            <a:extLst>
              <a:ext uri="{FF2B5EF4-FFF2-40B4-BE49-F238E27FC236}">
                <a16:creationId xmlns:a16="http://schemas.microsoft.com/office/drawing/2014/main" id="{8221EDC1-34F2-4A5D-1E6F-4C9E8132C03F}"/>
              </a:ext>
            </a:extLst>
          </p:cNvPr>
          <p:cNvGraphicFramePr>
            <a:graphicFrameLocks noGrp="1"/>
          </p:cNvGraphicFramePr>
          <p:nvPr>
            <p:ph type="tbl" sz="quarter" idx="14"/>
            <p:extLst>
              <p:ext uri="{D42A27DB-BD31-4B8C-83A1-F6EECF244321}">
                <p14:modId xmlns:p14="http://schemas.microsoft.com/office/powerpoint/2010/main" val="73010656"/>
              </p:ext>
            </p:extLst>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0357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114800" y="3281645"/>
            <a:ext cx="4179570" cy="2850181"/>
          </a:xfrm>
        </p:spPr>
        <p:txBody>
          <a:bodyPr>
            <a:noAutofit/>
          </a:bodyPr>
          <a:lstStyle/>
          <a:p>
            <a:r>
              <a:rPr lang="en-US" dirty="0"/>
              <a:t>Tifany Rickey-Administrator</a:t>
            </a:r>
          </a:p>
          <a:p>
            <a:r>
              <a:rPr lang="en-US" dirty="0"/>
              <a:t>Megan Gradwell-Assistant Director of Nursing/MDS</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lstStyle/>
          <a:p>
            <a:r>
              <a:rPr lang="en-US" dirty="0"/>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674013"/>
            <a:ext cx="2895600" cy="3269589"/>
          </a:xfrm>
        </p:spPr>
        <p:txBody>
          <a:bodyPr>
            <a:normAutofit/>
          </a:bodyPr>
          <a:lstStyle/>
          <a:p>
            <a:r>
              <a:rPr lang="en-US" dirty="0"/>
              <a:t>Quality Measures</a:t>
            </a:r>
          </a:p>
          <a:p>
            <a:r>
              <a:rPr lang="en-US" dirty="0"/>
              <a:t>PIP Process</a:t>
            </a:r>
          </a:p>
          <a:p>
            <a:r>
              <a:rPr lang="en-US" dirty="0"/>
              <a:t>Obstacles</a:t>
            </a:r>
          </a:p>
          <a:p>
            <a:r>
              <a:rPr lang="en-US" dirty="0"/>
              <a:t>Results</a:t>
            </a:r>
          </a:p>
          <a:p>
            <a:endParaRPr lang="en-US" dirty="0"/>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dirty="0"/>
              <a:t>Quality Measures</a:t>
            </a:r>
          </a:p>
        </p:txBody>
      </p:sp>
    </p:spTree>
    <p:extLst>
      <p:ext uri="{BB962C8B-B14F-4D97-AF65-F5344CB8AC3E}">
        <p14:creationId xmlns:p14="http://schemas.microsoft.com/office/powerpoint/2010/main" val="60879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B043-EBC7-FF68-F8F4-A21CA5509FA5}"/>
              </a:ext>
            </a:extLst>
          </p:cNvPr>
          <p:cNvSpPr>
            <a:spLocks noGrp="1"/>
          </p:cNvSpPr>
          <p:nvPr>
            <p:ph type="title"/>
          </p:nvPr>
        </p:nvSpPr>
        <p:spPr/>
        <p:txBody>
          <a:bodyPr/>
          <a:lstStyle/>
          <a:p>
            <a:r>
              <a:rPr lang="en-US" dirty="0"/>
              <a:t>Identifying Area's of concern</a:t>
            </a:r>
          </a:p>
        </p:txBody>
      </p:sp>
      <p:sp>
        <p:nvSpPr>
          <p:cNvPr id="3" name="Content Placeholder 2">
            <a:extLst>
              <a:ext uri="{FF2B5EF4-FFF2-40B4-BE49-F238E27FC236}">
                <a16:creationId xmlns:a16="http://schemas.microsoft.com/office/drawing/2014/main" id="{6EB6A925-5519-EA92-81B7-9862EFE46C72}"/>
              </a:ext>
            </a:extLst>
          </p:cNvPr>
          <p:cNvSpPr>
            <a:spLocks noGrp="1"/>
          </p:cNvSpPr>
          <p:nvPr>
            <p:ph sz="half" idx="2"/>
          </p:nvPr>
        </p:nvSpPr>
        <p:spPr/>
        <p:txBody>
          <a:bodyPr>
            <a:normAutofit fontScale="92500" lnSpcReduction="10000"/>
          </a:bodyPr>
          <a:lstStyle/>
          <a:p>
            <a:r>
              <a:rPr lang="en-US" dirty="0"/>
              <a:t>We were able to identify the following problems affecting our quality measures</a:t>
            </a:r>
          </a:p>
          <a:p>
            <a:pPr marL="342900" indent="-342900">
              <a:buAutoNum type="arabicParenR"/>
            </a:pPr>
            <a:r>
              <a:rPr lang="en-US" dirty="0"/>
              <a:t>Not rated on short-term stay quality measures - </a:t>
            </a:r>
            <a:r>
              <a:rPr lang="en-US" sz="1500" b="0" dirty="0"/>
              <a:t>Due to the demographics and bed capacity, only have 34 beds in total, with 10 of these beds in CCDI, leaving us with insufficient short-term</a:t>
            </a:r>
            <a:r>
              <a:rPr lang="en-US" sz="1500" b="0" dirty="0">
                <a:effectLst/>
                <a:ea typeface="Calibri" panose="020F0502020204030204" pitchFamily="34" charset="0"/>
              </a:rPr>
              <a:t> stay residents to be rated on our short-term stay quality measures. Our beds stay relatively full, not allowing us to take skilled referrals that are sent to us. </a:t>
            </a:r>
          </a:p>
          <a:p>
            <a:pPr marL="342900" indent="-342900">
              <a:buAutoNum type="arabicParenR"/>
            </a:pPr>
            <a:r>
              <a:rPr lang="en-US" dirty="0"/>
              <a:t>Unplanned weight losses- </a:t>
            </a:r>
            <a:r>
              <a:rPr lang="en-US" sz="1400" b="0" dirty="0"/>
              <a:t>Due to l</a:t>
            </a:r>
            <a:r>
              <a:rPr lang="en-US" sz="1400" b="0" dirty="0">
                <a:effectLst/>
                <a:ea typeface="Calibri" panose="020F0502020204030204" pitchFamily="34" charset="0"/>
              </a:rPr>
              <a:t>ack of timely communication between Dietary, Nursing, and the Medical Director to implement interventions as early as possible along with demographics and disease progression of our residents. </a:t>
            </a:r>
          </a:p>
          <a:p>
            <a:pPr marL="342900" indent="-342900">
              <a:buAutoNum type="arabicParenR"/>
            </a:pPr>
            <a:r>
              <a:rPr lang="en-US" dirty="0"/>
              <a:t>Excessive falls and falls with major injury- </a:t>
            </a:r>
            <a:r>
              <a:rPr lang="en-US" sz="1400" b="0" dirty="0"/>
              <a:t>Due to an increased number of  UTI’s, causing increased confusion, as well as and related to the disease process of our residents in memory care who have dementia and Alzheimer’s Diagnosis’s. </a:t>
            </a:r>
          </a:p>
        </p:txBody>
      </p:sp>
      <p:sp>
        <p:nvSpPr>
          <p:cNvPr id="4" name="Slide Number Placeholder 3">
            <a:extLst>
              <a:ext uri="{FF2B5EF4-FFF2-40B4-BE49-F238E27FC236}">
                <a16:creationId xmlns:a16="http://schemas.microsoft.com/office/drawing/2014/main" id="{AB85D31E-0A06-81A0-5BEF-CD5870FEE736}"/>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166090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7579-0146-95CB-B5D2-5DDCEDBC35AB}"/>
              </a:ext>
            </a:extLst>
          </p:cNvPr>
          <p:cNvSpPr>
            <a:spLocks noGrp="1"/>
          </p:cNvSpPr>
          <p:nvPr>
            <p:ph type="title"/>
          </p:nvPr>
        </p:nvSpPr>
        <p:spPr/>
        <p:txBody>
          <a:bodyPr/>
          <a:lstStyle/>
          <a:p>
            <a:r>
              <a:rPr lang="en-US" dirty="0"/>
              <a:t>Identifying Area's of concern (Continued)</a:t>
            </a:r>
          </a:p>
        </p:txBody>
      </p:sp>
      <p:sp>
        <p:nvSpPr>
          <p:cNvPr id="3" name="Content Placeholder 2">
            <a:extLst>
              <a:ext uri="{FF2B5EF4-FFF2-40B4-BE49-F238E27FC236}">
                <a16:creationId xmlns:a16="http://schemas.microsoft.com/office/drawing/2014/main" id="{CC26904C-356D-CEEF-63DE-F27C81E57FF2}"/>
              </a:ext>
            </a:extLst>
          </p:cNvPr>
          <p:cNvSpPr>
            <a:spLocks noGrp="1"/>
          </p:cNvSpPr>
          <p:nvPr>
            <p:ph sz="half" idx="2"/>
          </p:nvPr>
        </p:nvSpPr>
        <p:spPr/>
        <p:txBody>
          <a:bodyPr/>
          <a:lstStyle/>
          <a:p>
            <a:r>
              <a:rPr lang="en-US" dirty="0"/>
              <a:t>4) Increased UTI rates- </a:t>
            </a:r>
            <a:r>
              <a:rPr lang="en-US" sz="1400" b="0" dirty="0"/>
              <a:t>Due to Identified residents with chronic UTI’s, chronic indwelling catheters, and recurring UTI’s.</a:t>
            </a:r>
          </a:p>
          <a:p>
            <a:r>
              <a:rPr lang="en-US" dirty="0"/>
              <a:t>5) High number of residents with antipsychotic medications- </a:t>
            </a:r>
            <a:r>
              <a:rPr lang="en-US" b="0" dirty="0"/>
              <a:t>Our</a:t>
            </a:r>
            <a:r>
              <a:rPr lang="en-US" dirty="0"/>
              <a:t> </a:t>
            </a:r>
            <a:r>
              <a:rPr lang="en-US" sz="1400" b="0" dirty="0"/>
              <a:t>antipsychotic use is higher in our community due to the degenerative process of residents in our memory care. </a:t>
            </a:r>
          </a:p>
          <a:p>
            <a:r>
              <a:rPr lang="en-US" dirty="0"/>
              <a:t>6) Worsening independent mobility and increased need for assistance with ADL’s- </a:t>
            </a:r>
            <a:r>
              <a:rPr lang="en-US" sz="1400" b="0" dirty="0"/>
              <a:t>Due to disease progression and ensuring that newly admitted residents are properly coded and properly assessed for their abilities upon admission. </a:t>
            </a:r>
            <a:endParaRPr lang="en-US" dirty="0"/>
          </a:p>
        </p:txBody>
      </p:sp>
      <p:sp>
        <p:nvSpPr>
          <p:cNvPr id="4" name="Slide Number Placeholder 3">
            <a:extLst>
              <a:ext uri="{FF2B5EF4-FFF2-40B4-BE49-F238E27FC236}">
                <a16:creationId xmlns:a16="http://schemas.microsoft.com/office/drawing/2014/main" id="{9AA42BEF-D51F-2857-5AB3-5F5FAA45268C}"/>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186384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991350" y="406400"/>
            <a:ext cx="4179570" cy="3457971"/>
          </a:xfrm>
        </p:spPr>
        <p:txBody>
          <a:bodyPr/>
          <a:lstStyle/>
          <a:p>
            <a:r>
              <a:rPr lang="en-US" dirty="0"/>
              <a:t>PIP PROCESS</a:t>
            </a:r>
          </a:p>
        </p:txBody>
      </p:sp>
    </p:spTree>
    <p:extLst>
      <p:ext uri="{BB962C8B-B14F-4D97-AF65-F5344CB8AC3E}">
        <p14:creationId xmlns:p14="http://schemas.microsoft.com/office/powerpoint/2010/main" val="33469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Determining Solutions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Autofit/>
          </a:bodyPr>
          <a:lstStyle/>
          <a:p>
            <a:pPr marL="342900" indent="-342900">
              <a:buAutoNum type="arabicParenR"/>
            </a:pPr>
            <a:r>
              <a:rPr lang="en-US" dirty="0"/>
              <a:t>Not rated on short-term stay quality measures-</a:t>
            </a:r>
            <a:r>
              <a:rPr lang="en-US" b="0" dirty="0">
                <a:effectLst/>
                <a:latin typeface="Arial" panose="020B0604020202020204" pitchFamily="34" charset="0"/>
                <a:ea typeface="Calibri" panose="020F0502020204030204" pitchFamily="34" charset="0"/>
              </a:rPr>
              <a:t>Better</a:t>
            </a:r>
            <a:r>
              <a:rPr lang="en-US" dirty="0">
                <a:effectLst/>
                <a:latin typeface="Arial" panose="020B0604020202020204" pitchFamily="34" charset="0"/>
                <a:ea typeface="Calibri" panose="020F0502020204030204" pitchFamily="34" charset="0"/>
              </a:rPr>
              <a:t> </a:t>
            </a:r>
            <a:r>
              <a:rPr lang="en-US" b="0" dirty="0">
                <a:effectLst/>
                <a:latin typeface="Arial" panose="020B0604020202020204" pitchFamily="34" charset="0"/>
                <a:ea typeface="Calibri" panose="020F0502020204030204" pitchFamily="34" charset="0"/>
              </a:rPr>
              <a:t>understanding of the specific sub-metrics used by CMS in its quality measures to determine if we can make modifications to short-term stay census or focus on a few long-term stay metrics to increase from 2 to 3 star rating.</a:t>
            </a:r>
            <a:endParaRPr lang="en-US" b="0" dirty="0"/>
          </a:p>
          <a:p>
            <a:pPr marL="342900" indent="-342900">
              <a:buAutoNum type="arabicParenR"/>
            </a:pPr>
            <a:r>
              <a:rPr lang="en-US" dirty="0"/>
              <a:t>Unplanned weight losses- </a:t>
            </a:r>
            <a:r>
              <a:rPr lang="en-US" b="0" dirty="0">
                <a:effectLst/>
                <a:latin typeface="Arial" panose="020B0604020202020204" pitchFamily="34" charset="0"/>
                <a:ea typeface="Calibri" panose="020F0502020204030204" pitchFamily="34" charset="0"/>
              </a:rPr>
              <a:t>Dietary staff notify Dietary Director if food intake is &lt; 25% or any notice change in eating habits. Any changes are promptly reported to Medical Director to get orders for interventions or supplements prior to weight loss. Dietary staff and nursing are evaluating residents during meals for any difficulties with chewing/swallowing or food pocketing to get SLP involved immediately for evaluation and treatment/intervention.</a:t>
            </a:r>
            <a:endParaRPr lang="en-US" b="0"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8C78-778D-1BE5-DBA8-6F1E20336E81}"/>
              </a:ext>
            </a:extLst>
          </p:cNvPr>
          <p:cNvSpPr>
            <a:spLocks noGrp="1"/>
          </p:cNvSpPr>
          <p:nvPr>
            <p:ph type="title"/>
          </p:nvPr>
        </p:nvSpPr>
        <p:spPr/>
        <p:txBody>
          <a:bodyPr/>
          <a:lstStyle/>
          <a:p>
            <a:r>
              <a:rPr lang="en-US" dirty="0"/>
              <a:t>Determining Solutions</a:t>
            </a:r>
          </a:p>
        </p:txBody>
      </p:sp>
      <p:sp>
        <p:nvSpPr>
          <p:cNvPr id="3" name="Content Placeholder 2">
            <a:extLst>
              <a:ext uri="{FF2B5EF4-FFF2-40B4-BE49-F238E27FC236}">
                <a16:creationId xmlns:a16="http://schemas.microsoft.com/office/drawing/2014/main" id="{4B76EEA7-987B-B56D-CE77-FB1FE4F7CD5F}"/>
              </a:ext>
            </a:extLst>
          </p:cNvPr>
          <p:cNvSpPr>
            <a:spLocks noGrp="1"/>
          </p:cNvSpPr>
          <p:nvPr>
            <p:ph sz="half" idx="2"/>
          </p:nvPr>
        </p:nvSpPr>
        <p:spPr/>
        <p:txBody>
          <a:bodyPr>
            <a:normAutofit fontScale="85000" lnSpcReduction="20000"/>
          </a:bodyPr>
          <a:lstStyle/>
          <a:p>
            <a:r>
              <a:rPr lang="en-US" sz="1900" dirty="0"/>
              <a:t>3) Excessive falls and falls with major injury-</a:t>
            </a:r>
            <a:r>
              <a:rPr lang="en-US" sz="1900" b="0" dirty="0">
                <a:effectLst/>
                <a:latin typeface="Arial" panose="020B0604020202020204" pitchFamily="34" charset="0"/>
                <a:ea typeface="Calibri" panose="020F0502020204030204" pitchFamily="34" charset="0"/>
              </a:rPr>
              <a:t>Staff education on preventing UTIs and review of peri care skills; Purchase of a bladder scanner through a recent grant award to help detect UTIs; Staff education on fall prevention and skills on transfers, ambulation, and body mechanics provided by out therapy department; More afternoon activities that focus on active motion and activities staff shifting schedules to provide some after-dinner activities; Just started with a new therapy company on 01/01/2024 and going to implement their programming on reducing falls; Activities staff are attending a Leading Age Iowa program in April 2024 to apply restorative skills into their activities programs</a:t>
            </a:r>
            <a:endParaRPr lang="en-US" sz="1900" b="0" dirty="0"/>
          </a:p>
          <a:p>
            <a:endParaRPr lang="en-US" sz="1900" dirty="0"/>
          </a:p>
          <a:p>
            <a:r>
              <a:rPr lang="en-US" sz="1900" dirty="0"/>
              <a:t>4) Increased UTI rates- </a:t>
            </a:r>
            <a:r>
              <a:rPr lang="en-US" sz="1900" b="0" dirty="0">
                <a:effectLst/>
                <a:latin typeface="Arial" panose="020B0604020202020204" pitchFamily="34" charset="0"/>
                <a:ea typeface="Calibri" panose="020F0502020204030204" pitchFamily="34" charset="0"/>
              </a:rPr>
              <a:t>Encourage fluids; educate nursing staff on peri care skills review and catheter care; purchasing antimicrobial drainage bags and a bladder scanner to assist with detection of developing UTIs in residents, using SBAR when suspected UTI, accurate coding. </a:t>
            </a:r>
            <a:endParaRPr lang="en-US" sz="1900" b="0" dirty="0"/>
          </a:p>
          <a:p>
            <a:endParaRPr lang="en-US" dirty="0"/>
          </a:p>
        </p:txBody>
      </p:sp>
      <p:sp>
        <p:nvSpPr>
          <p:cNvPr id="4" name="Slide Number Placeholder 3">
            <a:extLst>
              <a:ext uri="{FF2B5EF4-FFF2-40B4-BE49-F238E27FC236}">
                <a16:creationId xmlns:a16="http://schemas.microsoft.com/office/drawing/2014/main" id="{9342569B-C8C9-7FA1-0DDE-9D0C538F22A4}"/>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424959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B020-240F-B4A2-D232-FD85E54BB42C}"/>
              </a:ext>
            </a:extLst>
          </p:cNvPr>
          <p:cNvSpPr>
            <a:spLocks noGrp="1"/>
          </p:cNvSpPr>
          <p:nvPr>
            <p:ph type="title"/>
          </p:nvPr>
        </p:nvSpPr>
        <p:spPr/>
        <p:txBody>
          <a:bodyPr/>
          <a:lstStyle/>
          <a:p>
            <a:r>
              <a:rPr lang="en-US" dirty="0"/>
              <a:t>Determining Solutions</a:t>
            </a:r>
          </a:p>
        </p:txBody>
      </p:sp>
      <p:sp>
        <p:nvSpPr>
          <p:cNvPr id="3" name="Content Placeholder 2">
            <a:extLst>
              <a:ext uri="{FF2B5EF4-FFF2-40B4-BE49-F238E27FC236}">
                <a16:creationId xmlns:a16="http://schemas.microsoft.com/office/drawing/2014/main" id="{2F67A580-B1AE-A241-64C2-B35AF3FD7026}"/>
              </a:ext>
            </a:extLst>
          </p:cNvPr>
          <p:cNvSpPr>
            <a:spLocks noGrp="1"/>
          </p:cNvSpPr>
          <p:nvPr>
            <p:ph sz="half" idx="2"/>
          </p:nvPr>
        </p:nvSpPr>
        <p:spPr>
          <a:xfrm>
            <a:off x="1322388" y="2686878"/>
            <a:ext cx="7288212" cy="3407051"/>
          </a:xfrm>
        </p:spPr>
        <p:txBody>
          <a:bodyPr>
            <a:normAutofit fontScale="92500" lnSpcReduction="10000"/>
          </a:bodyPr>
          <a:lstStyle/>
          <a:p>
            <a:r>
              <a:rPr lang="en-US" dirty="0"/>
              <a:t>5) High number of residents with antipsychotic medications- </a:t>
            </a:r>
            <a:r>
              <a:rPr lang="en-US" sz="1800" b="0" dirty="0">
                <a:effectLst/>
                <a:latin typeface="Arial" panose="020B0604020202020204" pitchFamily="34" charset="0"/>
                <a:ea typeface="Calibri" panose="020F0502020204030204" pitchFamily="34" charset="0"/>
              </a:rPr>
              <a:t>Utilize telehealth for regular psychiatric evaluations; regular evaluations of medications by pharmacy consultant and primary care provider; closer review of non-medication interventions for behaviors to make sure all non-medication alternatives have been attempted</a:t>
            </a:r>
            <a:endParaRPr lang="en-US" b="0" dirty="0"/>
          </a:p>
          <a:p>
            <a:endParaRPr lang="en-US" dirty="0"/>
          </a:p>
          <a:p>
            <a:r>
              <a:rPr lang="en-US" dirty="0"/>
              <a:t>6) Worsening independent mobility and increased need for assistance with ADL’s-</a:t>
            </a:r>
            <a:r>
              <a:rPr lang="en-US" sz="1800" b="0" dirty="0">
                <a:effectLst/>
                <a:latin typeface="Arial" panose="020B0604020202020204" pitchFamily="34" charset="0"/>
                <a:ea typeface="Calibri" panose="020F0502020204030204" pitchFamily="34" charset="0"/>
              </a:rPr>
              <a:t>Use of new therapy company to get early and accurate assessments on new admissions, working on better development of restorative program with consistent staffing; getting all nursing staff to assist in aiding residents with a “walk to dine” program; Activities staff learning some restorative principles and incorporating those into daily resident activities </a:t>
            </a:r>
            <a:endParaRPr lang="en-US" b="0" dirty="0"/>
          </a:p>
        </p:txBody>
      </p:sp>
      <p:sp>
        <p:nvSpPr>
          <p:cNvPr id="4" name="Slide Number Placeholder 3">
            <a:extLst>
              <a:ext uri="{FF2B5EF4-FFF2-40B4-BE49-F238E27FC236}">
                <a16:creationId xmlns:a16="http://schemas.microsoft.com/office/drawing/2014/main" id="{FBD04FB3-4459-2D6D-4AA8-2715B3B5B1D8}"/>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3160871225"/>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{86995BED-0038-416B-A647-072995B50B08}tf67328976_win32</Template>
  <TotalTime>6006</TotalTime>
  <Words>1266</Words>
  <Application>Microsoft Office PowerPoint</Application>
  <PresentationFormat>Widescreen</PresentationFormat>
  <Paragraphs>71</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Tenorite</vt:lpstr>
      <vt:lpstr>Custom</vt:lpstr>
      <vt:lpstr>IASN Quality Committee Presentation-  Wilton Retirement Community</vt:lpstr>
      <vt:lpstr>AGENDA</vt:lpstr>
      <vt:lpstr>Quality Measures</vt:lpstr>
      <vt:lpstr>Identifying Area's of concern</vt:lpstr>
      <vt:lpstr>Identifying Area's of concern (Continued)</vt:lpstr>
      <vt:lpstr>PIP PROCESS</vt:lpstr>
      <vt:lpstr>Determining Solutions</vt:lpstr>
      <vt:lpstr>Determining Solutions</vt:lpstr>
      <vt:lpstr>Determining Solutions</vt:lpstr>
      <vt:lpstr>Obstacles</vt:lpstr>
      <vt:lpstr>Results</vt:lpstr>
      <vt:lpstr>Final tips &amp;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Tifany Rickey</dc:creator>
  <cp:lastModifiedBy>Celeste Mackey</cp:lastModifiedBy>
  <cp:revision>20</cp:revision>
  <dcterms:created xsi:type="dcterms:W3CDTF">2025-06-04T16:59:51Z</dcterms:created>
  <dcterms:modified xsi:type="dcterms:W3CDTF">2025-06-18T18:51:51Z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