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86" r:id="rId8"/>
    <p:sldId id="258" r:id="rId9"/>
    <p:sldId id="287" r:id="rId10"/>
    <p:sldId id="276" r:id="rId11"/>
    <p:sldId id="277" r:id="rId12"/>
    <p:sldId id="278" r:id="rId13"/>
    <p:sldId id="259" r:id="rId14"/>
    <p:sldId id="260" r:id="rId15"/>
    <p:sldId id="262" r:id="rId16"/>
    <p:sldId id="261" r:id="rId17"/>
    <p:sldId id="263" r:id="rId18"/>
    <p:sldId id="264" r:id="rId19"/>
    <p:sldId id="265" r:id="rId20"/>
    <p:sldId id="266" r:id="rId21"/>
    <p:sldId id="267" r:id="rId22"/>
    <p:sldId id="478" r:id="rId23"/>
    <p:sldId id="479" r:id="rId24"/>
    <p:sldId id="480" r:id="rId25"/>
    <p:sldId id="481" r:id="rId26"/>
    <p:sldId id="28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9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3BF4F-A590-4E72-B614-C1D1DA89AE6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906F1B4C-DB8A-47B6-9431-D769B1137E5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What is SAIDO Learning?</a:t>
          </a:r>
        </a:p>
      </dgm:t>
    </dgm:pt>
    <dgm:pt modelId="{ECB4AEC4-9117-4599-872A-1F519BE545A8}" type="parTrans" cxnId="{2E669717-C3C4-44E1-B358-EA57724670E0}">
      <dgm:prSet/>
      <dgm:spPr/>
      <dgm:t>
        <a:bodyPr/>
        <a:lstStyle/>
        <a:p>
          <a:endParaRPr lang="en-US"/>
        </a:p>
      </dgm:t>
    </dgm:pt>
    <dgm:pt modelId="{FE3ADF2D-40E3-4CEC-BC38-D8A5CE020FC5}" type="sibTrans" cxnId="{2E669717-C3C4-44E1-B358-EA57724670E0}">
      <dgm:prSet/>
      <dgm:spPr/>
      <dgm:t>
        <a:bodyPr/>
        <a:lstStyle/>
        <a:p>
          <a:endParaRPr lang="en-US"/>
        </a:p>
      </dgm:t>
    </dgm:pt>
    <dgm:pt modelId="{9F3D61DE-BBD2-4B1E-8824-6122C89C67C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How is SAIDO Learning Effective?</a:t>
          </a:r>
        </a:p>
      </dgm:t>
    </dgm:pt>
    <dgm:pt modelId="{8C8A607E-D959-4CB6-852D-58F92945337D}" type="parTrans" cxnId="{5C54C9F3-545C-4290-BE8C-957279D9D1BA}">
      <dgm:prSet/>
      <dgm:spPr/>
      <dgm:t>
        <a:bodyPr/>
        <a:lstStyle/>
        <a:p>
          <a:endParaRPr lang="en-US"/>
        </a:p>
      </dgm:t>
    </dgm:pt>
    <dgm:pt modelId="{24CCC429-A13F-44AE-825A-9F6C59F4DEC1}" type="sibTrans" cxnId="{5C54C9F3-545C-4290-BE8C-957279D9D1BA}">
      <dgm:prSet/>
      <dgm:spPr/>
      <dgm:t>
        <a:bodyPr/>
        <a:lstStyle/>
        <a:p>
          <a:endParaRPr lang="en-US"/>
        </a:p>
      </dgm:t>
    </dgm:pt>
    <dgm:pt modelId="{1CE97A8E-D9CB-4BC2-8E39-02E0B36EAE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Activating the Brain</a:t>
          </a:r>
        </a:p>
      </dgm:t>
    </dgm:pt>
    <dgm:pt modelId="{622FA8D1-6709-4E64-91AF-91A3AD469C0D}" type="parTrans" cxnId="{28BAA692-E804-4B55-B1CE-CC4D552CDE95}">
      <dgm:prSet/>
      <dgm:spPr/>
      <dgm:t>
        <a:bodyPr/>
        <a:lstStyle/>
        <a:p>
          <a:endParaRPr lang="en-US"/>
        </a:p>
      </dgm:t>
    </dgm:pt>
    <dgm:pt modelId="{EA5737F5-D75F-4F95-86D9-6D3FE16C3680}" type="sibTrans" cxnId="{28BAA692-E804-4B55-B1CE-CC4D552CDE95}">
      <dgm:prSet/>
      <dgm:spPr/>
      <dgm:t>
        <a:bodyPr/>
        <a:lstStyle/>
        <a:p>
          <a:endParaRPr lang="en-US"/>
        </a:p>
      </dgm:t>
    </dgm:pt>
    <dgm:pt modelId="{336C452A-54D1-443C-921F-6C5FCF0FC7B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Signs of Improvement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AF2118C0-4248-4B37-9E5B-2E6A59EE3691}" type="parTrans" cxnId="{AD5A71CA-BD13-4FA7-8330-C4B41E548F85}">
      <dgm:prSet/>
      <dgm:spPr/>
      <dgm:t>
        <a:bodyPr/>
        <a:lstStyle/>
        <a:p>
          <a:endParaRPr lang="en-US"/>
        </a:p>
      </dgm:t>
    </dgm:pt>
    <dgm:pt modelId="{F50A7DE3-A540-4960-98A4-CAF9698502EB}" type="sibTrans" cxnId="{AD5A71CA-BD13-4FA7-8330-C4B41E548F85}">
      <dgm:prSet/>
      <dgm:spPr/>
      <dgm:t>
        <a:bodyPr/>
        <a:lstStyle/>
        <a:p>
          <a:endParaRPr lang="en-US"/>
        </a:p>
      </dgm:t>
    </dgm:pt>
    <dgm:pt modelId="{886B6A1D-03CF-4BA6-88BD-D07072CDE66D}">
      <dgm:prSet/>
      <dgm:spPr/>
      <dgm:t>
        <a:bodyPr/>
        <a:lstStyle/>
        <a:p>
          <a:endParaRPr lang="en-US" dirty="0"/>
        </a:p>
      </dgm:t>
    </dgm:pt>
    <dgm:pt modelId="{FBE6E80E-5563-4BC8-B15B-83EB07D67CFF}" type="sibTrans" cxnId="{476A10C7-7F31-40F0-BD64-E64C47FF00F8}">
      <dgm:prSet/>
      <dgm:spPr/>
      <dgm:t>
        <a:bodyPr/>
        <a:lstStyle/>
        <a:p>
          <a:endParaRPr lang="en-US"/>
        </a:p>
      </dgm:t>
    </dgm:pt>
    <dgm:pt modelId="{995A5481-998E-4D6B-8BEC-8335488C2B63}" type="parTrans" cxnId="{476A10C7-7F31-40F0-BD64-E64C47FF00F8}">
      <dgm:prSet/>
      <dgm:spPr/>
      <dgm:t>
        <a:bodyPr/>
        <a:lstStyle/>
        <a:p>
          <a:endParaRPr lang="en-US"/>
        </a:p>
      </dgm:t>
    </dgm:pt>
    <dgm:pt modelId="{D4CC2C22-E78F-426F-83AD-6314C9387530}" type="pres">
      <dgm:prSet presAssocID="{BEE3BF4F-A590-4E72-B614-C1D1DA89AE6E}" presName="root" presStyleCnt="0">
        <dgm:presLayoutVars>
          <dgm:dir/>
          <dgm:resizeHandles val="exact"/>
        </dgm:presLayoutVars>
      </dgm:prSet>
      <dgm:spPr/>
    </dgm:pt>
    <dgm:pt modelId="{AC4104B4-1D35-4C5C-9EE7-D0B1399BCCCC}" type="pres">
      <dgm:prSet presAssocID="{906F1B4C-DB8A-47B6-9431-D769B1137E52}" presName="compNode" presStyleCnt="0"/>
      <dgm:spPr/>
    </dgm:pt>
    <dgm:pt modelId="{55E1F673-A074-4D8C-BF4D-456DADBD0297}" type="pres">
      <dgm:prSet presAssocID="{906F1B4C-DB8A-47B6-9431-D769B1137E5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FBB46752-739E-4E0F-BD6A-0BA47BC54915}" type="pres">
      <dgm:prSet presAssocID="{906F1B4C-DB8A-47B6-9431-D769B1137E5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E58194C-B32A-4077-A8DB-78BE658F99D4}" type="pres">
      <dgm:prSet presAssocID="{906F1B4C-DB8A-47B6-9431-D769B1137E52}" presName="spaceRect" presStyleCnt="0"/>
      <dgm:spPr/>
    </dgm:pt>
    <dgm:pt modelId="{960700E9-570C-46BC-9348-2CAD819DD83E}" type="pres">
      <dgm:prSet presAssocID="{906F1B4C-DB8A-47B6-9431-D769B1137E52}" presName="textRect" presStyleLbl="revTx" presStyleIdx="0" presStyleCnt="4">
        <dgm:presLayoutVars>
          <dgm:chMax val="1"/>
          <dgm:chPref val="1"/>
        </dgm:presLayoutVars>
      </dgm:prSet>
      <dgm:spPr/>
    </dgm:pt>
    <dgm:pt modelId="{493EF20F-FDBB-4602-9ADF-86DB723FC3CC}" type="pres">
      <dgm:prSet presAssocID="{FE3ADF2D-40E3-4CEC-BC38-D8A5CE020FC5}" presName="sibTrans" presStyleCnt="0"/>
      <dgm:spPr/>
    </dgm:pt>
    <dgm:pt modelId="{1D55FDBF-2DEF-4254-8706-9338EA74D634}" type="pres">
      <dgm:prSet presAssocID="{9F3D61DE-BBD2-4B1E-8824-6122C89C67C4}" presName="compNode" presStyleCnt="0"/>
      <dgm:spPr/>
    </dgm:pt>
    <dgm:pt modelId="{A1E6068A-7853-467A-96CD-4C4CD04137F0}" type="pres">
      <dgm:prSet presAssocID="{9F3D61DE-BBD2-4B1E-8824-6122C89C67C4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05908613-DADA-4E4D-B5AE-A2B2327C85C6}" type="pres">
      <dgm:prSet presAssocID="{9F3D61DE-BBD2-4B1E-8824-6122C89C67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8ED67857-5483-4464-8ED1-1E50138ED97F}" type="pres">
      <dgm:prSet presAssocID="{9F3D61DE-BBD2-4B1E-8824-6122C89C67C4}" presName="spaceRect" presStyleCnt="0"/>
      <dgm:spPr/>
    </dgm:pt>
    <dgm:pt modelId="{6D59F50F-34CA-4DE2-BEBF-F8B2CDB39AE6}" type="pres">
      <dgm:prSet presAssocID="{9F3D61DE-BBD2-4B1E-8824-6122C89C67C4}" presName="textRect" presStyleLbl="revTx" presStyleIdx="1" presStyleCnt="4">
        <dgm:presLayoutVars>
          <dgm:chMax val="1"/>
          <dgm:chPref val="1"/>
        </dgm:presLayoutVars>
      </dgm:prSet>
      <dgm:spPr/>
    </dgm:pt>
    <dgm:pt modelId="{1D3B4F2F-2242-49FF-B0A4-24B669BA51CF}" type="pres">
      <dgm:prSet presAssocID="{24CCC429-A13F-44AE-825A-9F6C59F4DEC1}" presName="sibTrans" presStyleCnt="0"/>
      <dgm:spPr/>
    </dgm:pt>
    <dgm:pt modelId="{A659B7B1-CB65-401B-8DBD-2BF95A824812}" type="pres">
      <dgm:prSet presAssocID="{1CE97A8E-D9CB-4BC2-8E39-02E0B36EAEF7}" presName="compNode" presStyleCnt="0"/>
      <dgm:spPr/>
    </dgm:pt>
    <dgm:pt modelId="{6D76DA6A-A1BB-432C-9519-993AAD4B7DC2}" type="pres">
      <dgm:prSet presAssocID="{1CE97A8E-D9CB-4BC2-8E39-02E0B36EAEF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56E65F06-C2A6-4FAD-9B05-EF0C23B47672}" type="pres">
      <dgm:prSet presAssocID="{1CE97A8E-D9CB-4BC2-8E39-02E0B36EAEF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A58E842F-1788-4287-98DA-E4A88A769D2D}" type="pres">
      <dgm:prSet presAssocID="{1CE97A8E-D9CB-4BC2-8E39-02E0B36EAEF7}" presName="spaceRect" presStyleCnt="0"/>
      <dgm:spPr/>
    </dgm:pt>
    <dgm:pt modelId="{34E247C2-3B90-4A2A-81ED-1864E341885F}" type="pres">
      <dgm:prSet presAssocID="{1CE97A8E-D9CB-4BC2-8E39-02E0B36EAEF7}" presName="textRect" presStyleLbl="revTx" presStyleIdx="2" presStyleCnt="4">
        <dgm:presLayoutVars>
          <dgm:chMax val="1"/>
          <dgm:chPref val="1"/>
        </dgm:presLayoutVars>
      </dgm:prSet>
      <dgm:spPr/>
    </dgm:pt>
    <dgm:pt modelId="{74389D1E-D359-4F65-AA90-A0D58EE99011}" type="pres">
      <dgm:prSet presAssocID="{EA5737F5-D75F-4F95-86D9-6D3FE16C3680}" presName="sibTrans" presStyleCnt="0"/>
      <dgm:spPr/>
    </dgm:pt>
    <dgm:pt modelId="{B419268C-26C5-4E6C-8C25-CE0971B11CA6}" type="pres">
      <dgm:prSet presAssocID="{336C452A-54D1-443C-921F-6C5FCF0FC7B0}" presName="compNode" presStyleCnt="0"/>
      <dgm:spPr/>
    </dgm:pt>
    <dgm:pt modelId="{666507B6-2ED3-4F8B-869B-23BE0F7F3519}" type="pres">
      <dgm:prSet presAssocID="{336C452A-54D1-443C-921F-6C5FCF0FC7B0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7FF2262-08E0-45D7-B6B8-CE872F0E6DE9}" type="pres">
      <dgm:prSet presAssocID="{336C452A-54D1-443C-921F-6C5FCF0FC7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91FBDD00-3878-4B3D-A57B-D8EF91D8F2C0}" type="pres">
      <dgm:prSet presAssocID="{336C452A-54D1-443C-921F-6C5FCF0FC7B0}" presName="spaceRect" presStyleCnt="0"/>
      <dgm:spPr/>
    </dgm:pt>
    <dgm:pt modelId="{A59D4AD5-13EA-40E6-A6E9-684F398FA3EC}" type="pres">
      <dgm:prSet presAssocID="{336C452A-54D1-443C-921F-6C5FCF0FC7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E669717-C3C4-44E1-B358-EA57724670E0}" srcId="{BEE3BF4F-A590-4E72-B614-C1D1DA89AE6E}" destId="{906F1B4C-DB8A-47B6-9431-D769B1137E52}" srcOrd="0" destOrd="0" parTransId="{ECB4AEC4-9117-4599-872A-1F519BE545A8}" sibTransId="{FE3ADF2D-40E3-4CEC-BC38-D8A5CE020FC5}"/>
    <dgm:cxn modelId="{8131C137-33B8-4323-8733-B341D44289E2}" type="presOf" srcId="{906F1B4C-DB8A-47B6-9431-D769B1137E52}" destId="{960700E9-570C-46BC-9348-2CAD819DD83E}" srcOrd="0" destOrd="0" presId="urn:microsoft.com/office/officeart/2018/5/layout/IconLeafLabelList"/>
    <dgm:cxn modelId="{08AB4B45-74FB-4AE5-86A1-223F4CBCCF2F}" type="presOf" srcId="{336C452A-54D1-443C-921F-6C5FCF0FC7B0}" destId="{A59D4AD5-13EA-40E6-A6E9-684F398FA3EC}" srcOrd="0" destOrd="0" presId="urn:microsoft.com/office/officeart/2018/5/layout/IconLeafLabelList"/>
    <dgm:cxn modelId="{28BAA692-E804-4B55-B1CE-CC4D552CDE95}" srcId="{BEE3BF4F-A590-4E72-B614-C1D1DA89AE6E}" destId="{1CE97A8E-D9CB-4BC2-8E39-02E0B36EAEF7}" srcOrd="2" destOrd="0" parTransId="{622FA8D1-6709-4E64-91AF-91A3AD469C0D}" sibTransId="{EA5737F5-D75F-4F95-86D9-6D3FE16C3680}"/>
    <dgm:cxn modelId="{67A7A39A-032D-4931-8583-B60BCA98F896}" type="presOf" srcId="{9F3D61DE-BBD2-4B1E-8824-6122C89C67C4}" destId="{6D59F50F-34CA-4DE2-BEBF-F8B2CDB39AE6}" srcOrd="0" destOrd="0" presId="urn:microsoft.com/office/officeart/2018/5/layout/IconLeafLabelList"/>
    <dgm:cxn modelId="{22AC74A7-A65B-43DF-BFFB-74AFFD665AC4}" type="presOf" srcId="{1CE97A8E-D9CB-4BC2-8E39-02E0B36EAEF7}" destId="{34E247C2-3B90-4A2A-81ED-1864E341885F}" srcOrd="0" destOrd="0" presId="urn:microsoft.com/office/officeart/2018/5/layout/IconLeafLabelList"/>
    <dgm:cxn modelId="{D2A9CFBB-3D75-445B-8A0F-1C6002A7D4BF}" type="presOf" srcId="{BEE3BF4F-A590-4E72-B614-C1D1DA89AE6E}" destId="{D4CC2C22-E78F-426F-83AD-6314C9387530}" srcOrd="0" destOrd="0" presId="urn:microsoft.com/office/officeart/2018/5/layout/IconLeafLabelList"/>
    <dgm:cxn modelId="{476A10C7-7F31-40F0-BD64-E64C47FF00F8}" srcId="{336C452A-54D1-443C-921F-6C5FCF0FC7B0}" destId="{886B6A1D-03CF-4BA6-88BD-D07072CDE66D}" srcOrd="0" destOrd="0" parTransId="{995A5481-998E-4D6B-8BEC-8335488C2B63}" sibTransId="{FBE6E80E-5563-4BC8-B15B-83EB07D67CFF}"/>
    <dgm:cxn modelId="{AD5A71CA-BD13-4FA7-8330-C4B41E548F85}" srcId="{BEE3BF4F-A590-4E72-B614-C1D1DA89AE6E}" destId="{336C452A-54D1-443C-921F-6C5FCF0FC7B0}" srcOrd="3" destOrd="0" parTransId="{AF2118C0-4248-4B37-9E5B-2E6A59EE3691}" sibTransId="{F50A7DE3-A540-4960-98A4-CAF9698502EB}"/>
    <dgm:cxn modelId="{5C54C9F3-545C-4290-BE8C-957279D9D1BA}" srcId="{BEE3BF4F-A590-4E72-B614-C1D1DA89AE6E}" destId="{9F3D61DE-BBD2-4B1E-8824-6122C89C67C4}" srcOrd="1" destOrd="0" parTransId="{8C8A607E-D959-4CB6-852D-58F92945337D}" sibTransId="{24CCC429-A13F-44AE-825A-9F6C59F4DEC1}"/>
    <dgm:cxn modelId="{7970BE09-AE5B-4FD5-8A86-0A2C5675B06C}" type="presParOf" srcId="{D4CC2C22-E78F-426F-83AD-6314C9387530}" destId="{AC4104B4-1D35-4C5C-9EE7-D0B1399BCCCC}" srcOrd="0" destOrd="0" presId="urn:microsoft.com/office/officeart/2018/5/layout/IconLeafLabelList"/>
    <dgm:cxn modelId="{14CCE494-4C31-4E1A-A176-1D636D4BD151}" type="presParOf" srcId="{AC4104B4-1D35-4C5C-9EE7-D0B1399BCCCC}" destId="{55E1F673-A074-4D8C-BF4D-456DADBD0297}" srcOrd="0" destOrd="0" presId="urn:microsoft.com/office/officeart/2018/5/layout/IconLeafLabelList"/>
    <dgm:cxn modelId="{29CBDDBE-0785-4197-A2B8-146B22EF04F2}" type="presParOf" srcId="{AC4104B4-1D35-4C5C-9EE7-D0B1399BCCCC}" destId="{FBB46752-739E-4E0F-BD6A-0BA47BC54915}" srcOrd="1" destOrd="0" presId="urn:microsoft.com/office/officeart/2018/5/layout/IconLeafLabelList"/>
    <dgm:cxn modelId="{1F659819-EC03-4683-8016-0B3DB8CFE854}" type="presParOf" srcId="{AC4104B4-1D35-4C5C-9EE7-D0B1399BCCCC}" destId="{3E58194C-B32A-4077-A8DB-78BE658F99D4}" srcOrd="2" destOrd="0" presId="urn:microsoft.com/office/officeart/2018/5/layout/IconLeafLabelList"/>
    <dgm:cxn modelId="{4B662577-FCAF-4E62-A2A1-497B26849F3B}" type="presParOf" srcId="{AC4104B4-1D35-4C5C-9EE7-D0B1399BCCCC}" destId="{960700E9-570C-46BC-9348-2CAD819DD83E}" srcOrd="3" destOrd="0" presId="urn:microsoft.com/office/officeart/2018/5/layout/IconLeafLabelList"/>
    <dgm:cxn modelId="{558AEE3C-8272-47AC-B11E-C8A9A0B99365}" type="presParOf" srcId="{D4CC2C22-E78F-426F-83AD-6314C9387530}" destId="{493EF20F-FDBB-4602-9ADF-86DB723FC3CC}" srcOrd="1" destOrd="0" presId="urn:microsoft.com/office/officeart/2018/5/layout/IconLeafLabelList"/>
    <dgm:cxn modelId="{8CA87E43-E10F-494E-863B-4EC660D5D1DA}" type="presParOf" srcId="{D4CC2C22-E78F-426F-83AD-6314C9387530}" destId="{1D55FDBF-2DEF-4254-8706-9338EA74D634}" srcOrd="2" destOrd="0" presId="urn:microsoft.com/office/officeart/2018/5/layout/IconLeafLabelList"/>
    <dgm:cxn modelId="{EC1CF323-3AB2-4D00-ABB3-AA99CD12536A}" type="presParOf" srcId="{1D55FDBF-2DEF-4254-8706-9338EA74D634}" destId="{A1E6068A-7853-467A-96CD-4C4CD04137F0}" srcOrd="0" destOrd="0" presId="urn:microsoft.com/office/officeart/2018/5/layout/IconLeafLabelList"/>
    <dgm:cxn modelId="{2FD3A049-E520-4A60-A65A-BD6C7E5AD733}" type="presParOf" srcId="{1D55FDBF-2DEF-4254-8706-9338EA74D634}" destId="{05908613-DADA-4E4D-B5AE-A2B2327C85C6}" srcOrd="1" destOrd="0" presId="urn:microsoft.com/office/officeart/2018/5/layout/IconLeafLabelList"/>
    <dgm:cxn modelId="{86BED1AB-10AB-46A0-94D2-152F255EEE2E}" type="presParOf" srcId="{1D55FDBF-2DEF-4254-8706-9338EA74D634}" destId="{8ED67857-5483-4464-8ED1-1E50138ED97F}" srcOrd="2" destOrd="0" presId="urn:microsoft.com/office/officeart/2018/5/layout/IconLeafLabelList"/>
    <dgm:cxn modelId="{C97C8EB4-7052-4DA4-98AA-5E81433194A1}" type="presParOf" srcId="{1D55FDBF-2DEF-4254-8706-9338EA74D634}" destId="{6D59F50F-34CA-4DE2-BEBF-F8B2CDB39AE6}" srcOrd="3" destOrd="0" presId="urn:microsoft.com/office/officeart/2018/5/layout/IconLeafLabelList"/>
    <dgm:cxn modelId="{43D8F021-23CE-4AC5-A599-2C78F59C93D8}" type="presParOf" srcId="{D4CC2C22-E78F-426F-83AD-6314C9387530}" destId="{1D3B4F2F-2242-49FF-B0A4-24B669BA51CF}" srcOrd="3" destOrd="0" presId="urn:microsoft.com/office/officeart/2018/5/layout/IconLeafLabelList"/>
    <dgm:cxn modelId="{D85B4898-F1E7-4A47-8460-77E29EEB0863}" type="presParOf" srcId="{D4CC2C22-E78F-426F-83AD-6314C9387530}" destId="{A659B7B1-CB65-401B-8DBD-2BF95A824812}" srcOrd="4" destOrd="0" presId="urn:microsoft.com/office/officeart/2018/5/layout/IconLeafLabelList"/>
    <dgm:cxn modelId="{56E55ABC-DB8F-439F-B810-DCA0CFD219B1}" type="presParOf" srcId="{A659B7B1-CB65-401B-8DBD-2BF95A824812}" destId="{6D76DA6A-A1BB-432C-9519-993AAD4B7DC2}" srcOrd="0" destOrd="0" presId="urn:microsoft.com/office/officeart/2018/5/layout/IconLeafLabelList"/>
    <dgm:cxn modelId="{FD61953B-A48D-4579-A8E9-1512E9C7E66D}" type="presParOf" srcId="{A659B7B1-CB65-401B-8DBD-2BF95A824812}" destId="{56E65F06-C2A6-4FAD-9B05-EF0C23B47672}" srcOrd="1" destOrd="0" presId="urn:microsoft.com/office/officeart/2018/5/layout/IconLeafLabelList"/>
    <dgm:cxn modelId="{9A2183F3-DC43-4929-9F20-450B3D1A2035}" type="presParOf" srcId="{A659B7B1-CB65-401B-8DBD-2BF95A824812}" destId="{A58E842F-1788-4287-98DA-E4A88A769D2D}" srcOrd="2" destOrd="0" presId="urn:microsoft.com/office/officeart/2018/5/layout/IconLeafLabelList"/>
    <dgm:cxn modelId="{C5E92C03-456E-43B5-A1D4-BD6E587FB10C}" type="presParOf" srcId="{A659B7B1-CB65-401B-8DBD-2BF95A824812}" destId="{34E247C2-3B90-4A2A-81ED-1864E341885F}" srcOrd="3" destOrd="0" presId="urn:microsoft.com/office/officeart/2018/5/layout/IconLeafLabelList"/>
    <dgm:cxn modelId="{B32F025D-A97B-4B53-86FD-3CECABBD6EE1}" type="presParOf" srcId="{D4CC2C22-E78F-426F-83AD-6314C9387530}" destId="{74389D1E-D359-4F65-AA90-A0D58EE99011}" srcOrd="5" destOrd="0" presId="urn:microsoft.com/office/officeart/2018/5/layout/IconLeafLabelList"/>
    <dgm:cxn modelId="{207F715B-8344-4DD5-B8F0-22E81CFB8E3B}" type="presParOf" srcId="{D4CC2C22-E78F-426F-83AD-6314C9387530}" destId="{B419268C-26C5-4E6C-8C25-CE0971B11CA6}" srcOrd="6" destOrd="0" presId="urn:microsoft.com/office/officeart/2018/5/layout/IconLeafLabelList"/>
    <dgm:cxn modelId="{85FC9AE2-028A-4540-88A0-1DA299820524}" type="presParOf" srcId="{B419268C-26C5-4E6C-8C25-CE0971B11CA6}" destId="{666507B6-2ED3-4F8B-869B-23BE0F7F3519}" srcOrd="0" destOrd="0" presId="urn:microsoft.com/office/officeart/2018/5/layout/IconLeafLabelList"/>
    <dgm:cxn modelId="{A2E93CA6-78FC-4F6F-8C18-25C86E3AAE13}" type="presParOf" srcId="{B419268C-26C5-4E6C-8C25-CE0971B11CA6}" destId="{D7FF2262-08E0-45D7-B6B8-CE872F0E6DE9}" srcOrd="1" destOrd="0" presId="urn:microsoft.com/office/officeart/2018/5/layout/IconLeafLabelList"/>
    <dgm:cxn modelId="{79EB0BBA-4614-4C3C-90F6-C2660207E1E0}" type="presParOf" srcId="{B419268C-26C5-4E6C-8C25-CE0971B11CA6}" destId="{91FBDD00-3878-4B3D-A57B-D8EF91D8F2C0}" srcOrd="2" destOrd="0" presId="urn:microsoft.com/office/officeart/2018/5/layout/IconLeafLabelList"/>
    <dgm:cxn modelId="{410D2892-C3A5-4316-BB52-DB288CF68AFC}" type="presParOf" srcId="{B419268C-26C5-4E6C-8C25-CE0971B11CA6}" destId="{A59D4AD5-13EA-40E6-A6E9-684F398FA3E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288C4A-8911-46D1-BE09-ED973D1F59B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661F5C-D227-4852-95A2-EE856F2F1E8E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DIAGNOSTIC TESTS 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– PRIOR TO AND EVERY 6 MONTHS THEREAFTER. Empirical data on the effectiveness of SAIDO Learning, as measured by standard cognitive testing instruments, show measurable improvement of cognitive function in older adults with dementia. </a:t>
          </a:r>
        </a:p>
      </dgm:t>
    </dgm:pt>
    <dgm:pt modelId="{02D62029-2CED-4452-BC7D-2110DA6D2FDF}" type="parTrans" cxnId="{C6EE2DF7-1935-4465-B566-4B22D5F00603}">
      <dgm:prSet/>
      <dgm:spPr/>
      <dgm:t>
        <a:bodyPr/>
        <a:lstStyle/>
        <a:p>
          <a:endParaRPr lang="en-US"/>
        </a:p>
      </dgm:t>
    </dgm:pt>
    <dgm:pt modelId="{1D8E4F1B-7A9F-4C0F-96A0-085C75D033CF}" type="sibTrans" cxnId="{C6EE2DF7-1935-4465-B566-4B22D5F00603}">
      <dgm:prSet/>
      <dgm:spPr/>
      <dgm:t>
        <a:bodyPr/>
        <a:lstStyle/>
        <a:p>
          <a:endParaRPr lang="en-US"/>
        </a:p>
      </dgm:t>
    </dgm:pt>
    <dgm:pt modelId="{1DD6F820-2B5E-45DC-B993-4C1C68FDB00C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Results also include higher levels of activity, enhanced life satisfaction, increased energy, and social engagement among older adult participants. </a:t>
          </a:r>
        </a:p>
      </dgm:t>
    </dgm:pt>
    <dgm:pt modelId="{CBA74B0B-5EFC-4FAA-BCDD-94A3764C09E9}" type="parTrans" cxnId="{00929692-13D9-4781-993C-18E554B566BE}">
      <dgm:prSet/>
      <dgm:spPr/>
      <dgm:t>
        <a:bodyPr/>
        <a:lstStyle/>
        <a:p>
          <a:endParaRPr lang="en-US"/>
        </a:p>
      </dgm:t>
    </dgm:pt>
    <dgm:pt modelId="{F1A7DF95-8F49-4B5E-B831-8E4B043E117E}" type="sibTrans" cxnId="{00929692-13D9-4781-993C-18E554B566BE}">
      <dgm:prSet/>
      <dgm:spPr/>
      <dgm:t>
        <a:bodyPr/>
        <a:lstStyle/>
        <a:p>
          <a:endParaRPr lang="en-US"/>
        </a:p>
      </dgm:t>
    </dgm:pt>
    <dgm:pt modelId="{49E0EAF2-3836-4376-9414-F463798FAD22}">
      <dgm:prSet/>
      <dgm:spPr/>
      <dgm:t>
        <a:bodyPr/>
        <a:lstStyle/>
        <a:p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SAIDO Learning is being practiced, with stunning results, by nearly 18,000 Learners in 1,600 nursing facilities across Japan. </a:t>
          </a:r>
        </a:p>
      </dgm:t>
    </dgm:pt>
    <dgm:pt modelId="{6D10E86B-8EA8-40B2-8CE1-ADF436AE29DF}" type="parTrans" cxnId="{3E0F8B8C-0E7B-47F3-A5F7-4B7851D72E53}">
      <dgm:prSet/>
      <dgm:spPr/>
      <dgm:t>
        <a:bodyPr/>
        <a:lstStyle/>
        <a:p>
          <a:endParaRPr lang="en-US"/>
        </a:p>
      </dgm:t>
    </dgm:pt>
    <dgm:pt modelId="{78815BE4-9A48-40CF-8EEC-CBA3BEB8CD5F}" type="sibTrans" cxnId="{3E0F8B8C-0E7B-47F3-A5F7-4B7851D72E53}">
      <dgm:prSet/>
      <dgm:spPr/>
      <dgm:t>
        <a:bodyPr/>
        <a:lstStyle/>
        <a:p>
          <a:endParaRPr lang="en-US"/>
        </a:p>
      </dgm:t>
    </dgm:pt>
    <dgm:pt modelId="{7F8C237F-67C8-47FB-9CC3-F74E3C917DC8}">
      <dgm:prSet/>
      <dgm:spPr/>
      <dgm:t>
        <a:bodyPr/>
        <a:lstStyle/>
        <a:p>
          <a:r>
            <a:rPr lang="en-US" b="1" dirty="0">
              <a:latin typeface="Cambria" panose="02040503050406030204" pitchFamily="18" charset="0"/>
              <a:ea typeface="Cambria" panose="02040503050406030204" pitchFamily="18" charset="0"/>
            </a:rPr>
            <a:t>OBSERVATIONS BY FAMILY AND STAFF. </a:t>
          </a:r>
          <a:r>
            <a:rPr lang="en-US" dirty="0">
              <a:latin typeface="Cambria" panose="02040503050406030204" pitchFamily="18" charset="0"/>
              <a:ea typeface="Cambria" panose="02040503050406030204" pitchFamily="18" charset="0"/>
            </a:rPr>
            <a:t>Results also include higher levels of activity, enhanced life satisfaction, and increased energy and social engagement among older adult participants. </a:t>
          </a:r>
        </a:p>
      </dgm:t>
    </dgm:pt>
    <dgm:pt modelId="{705E93BC-52F4-4478-BDB3-9FEC3F93A5DC}" type="parTrans" cxnId="{E333320A-F98A-4290-96BD-842B4BF197E5}">
      <dgm:prSet/>
      <dgm:spPr/>
      <dgm:t>
        <a:bodyPr/>
        <a:lstStyle/>
        <a:p>
          <a:endParaRPr lang="en-US"/>
        </a:p>
      </dgm:t>
    </dgm:pt>
    <dgm:pt modelId="{D56DA293-7C54-48DC-B6C7-94D5545E21F2}" type="sibTrans" cxnId="{E333320A-F98A-4290-96BD-842B4BF197E5}">
      <dgm:prSet/>
      <dgm:spPr/>
      <dgm:t>
        <a:bodyPr/>
        <a:lstStyle/>
        <a:p>
          <a:endParaRPr lang="en-US"/>
        </a:p>
      </dgm:t>
    </dgm:pt>
    <dgm:pt modelId="{4D3EDA13-3822-49F7-947C-ED573250C527}" type="pres">
      <dgm:prSet presAssocID="{EB288C4A-8911-46D1-BE09-ED973D1F59B4}" presName="vert0" presStyleCnt="0">
        <dgm:presLayoutVars>
          <dgm:dir/>
          <dgm:animOne val="branch"/>
          <dgm:animLvl val="lvl"/>
        </dgm:presLayoutVars>
      </dgm:prSet>
      <dgm:spPr/>
    </dgm:pt>
    <dgm:pt modelId="{0924EAEF-D37A-4201-9EAB-F2295EDEB425}" type="pres">
      <dgm:prSet presAssocID="{2C661F5C-D227-4852-95A2-EE856F2F1E8E}" presName="thickLine" presStyleLbl="alignNode1" presStyleIdx="0" presStyleCnt="4"/>
      <dgm:spPr/>
    </dgm:pt>
    <dgm:pt modelId="{857B64A3-2067-465F-9761-347522B377F6}" type="pres">
      <dgm:prSet presAssocID="{2C661F5C-D227-4852-95A2-EE856F2F1E8E}" presName="horz1" presStyleCnt="0"/>
      <dgm:spPr/>
    </dgm:pt>
    <dgm:pt modelId="{1D5B4738-B610-4431-AA6A-4CC93F2726ED}" type="pres">
      <dgm:prSet presAssocID="{2C661F5C-D227-4852-95A2-EE856F2F1E8E}" presName="tx1" presStyleLbl="revTx" presStyleIdx="0" presStyleCnt="4"/>
      <dgm:spPr/>
    </dgm:pt>
    <dgm:pt modelId="{B033FE71-C130-465C-A273-2B0F031CF496}" type="pres">
      <dgm:prSet presAssocID="{2C661F5C-D227-4852-95A2-EE856F2F1E8E}" presName="vert1" presStyleCnt="0"/>
      <dgm:spPr/>
    </dgm:pt>
    <dgm:pt modelId="{C1A1BE0F-3657-4EAA-BBD0-5B3290D034BC}" type="pres">
      <dgm:prSet presAssocID="{1DD6F820-2B5E-45DC-B993-4C1C68FDB00C}" presName="thickLine" presStyleLbl="alignNode1" presStyleIdx="1" presStyleCnt="4"/>
      <dgm:spPr/>
    </dgm:pt>
    <dgm:pt modelId="{2C7FD515-1894-4A39-AFE5-2CEA0BE8A493}" type="pres">
      <dgm:prSet presAssocID="{1DD6F820-2B5E-45DC-B993-4C1C68FDB00C}" presName="horz1" presStyleCnt="0"/>
      <dgm:spPr/>
    </dgm:pt>
    <dgm:pt modelId="{52C3750D-0BA2-4DFA-9AD9-CFD9C6D333FC}" type="pres">
      <dgm:prSet presAssocID="{1DD6F820-2B5E-45DC-B993-4C1C68FDB00C}" presName="tx1" presStyleLbl="revTx" presStyleIdx="1" presStyleCnt="4"/>
      <dgm:spPr/>
    </dgm:pt>
    <dgm:pt modelId="{80639093-4745-4FA4-B1E4-CDF045A94CEA}" type="pres">
      <dgm:prSet presAssocID="{1DD6F820-2B5E-45DC-B993-4C1C68FDB00C}" presName="vert1" presStyleCnt="0"/>
      <dgm:spPr/>
    </dgm:pt>
    <dgm:pt modelId="{A9134EBD-275E-47E6-8DF7-E8054C606693}" type="pres">
      <dgm:prSet presAssocID="{7F8C237F-67C8-47FB-9CC3-F74E3C917DC8}" presName="thickLine" presStyleLbl="alignNode1" presStyleIdx="2" presStyleCnt="4"/>
      <dgm:spPr/>
    </dgm:pt>
    <dgm:pt modelId="{51C63711-CC50-41C5-B42D-448DF2F852DE}" type="pres">
      <dgm:prSet presAssocID="{7F8C237F-67C8-47FB-9CC3-F74E3C917DC8}" presName="horz1" presStyleCnt="0"/>
      <dgm:spPr/>
    </dgm:pt>
    <dgm:pt modelId="{7D46A232-06BC-481D-8DD9-5186A89E2520}" type="pres">
      <dgm:prSet presAssocID="{7F8C237F-67C8-47FB-9CC3-F74E3C917DC8}" presName="tx1" presStyleLbl="revTx" presStyleIdx="2" presStyleCnt="4"/>
      <dgm:spPr/>
    </dgm:pt>
    <dgm:pt modelId="{907D4921-9A3C-4144-9A6D-E8BBEC0470A7}" type="pres">
      <dgm:prSet presAssocID="{7F8C237F-67C8-47FB-9CC3-F74E3C917DC8}" presName="vert1" presStyleCnt="0"/>
      <dgm:spPr/>
    </dgm:pt>
    <dgm:pt modelId="{2DC88409-7324-4AAB-8D56-4E22FA6F0863}" type="pres">
      <dgm:prSet presAssocID="{49E0EAF2-3836-4376-9414-F463798FAD22}" presName="thickLine" presStyleLbl="alignNode1" presStyleIdx="3" presStyleCnt="4"/>
      <dgm:spPr/>
    </dgm:pt>
    <dgm:pt modelId="{95D41844-D64B-40E8-BF62-0BF756B71D92}" type="pres">
      <dgm:prSet presAssocID="{49E0EAF2-3836-4376-9414-F463798FAD22}" presName="horz1" presStyleCnt="0"/>
      <dgm:spPr/>
    </dgm:pt>
    <dgm:pt modelId="{9BA376A7-BE74-490E-BDBC-44BAA5DF3C91}" type="pres">
      <dgm:prSet presAssocID="{49E0EAF2-3836-4376-9414-F463798FAD22}" presName="tx1" presStyleLbl="revTx" presStyleIdx="3" presStyleCnt="4"/>
      <dgm:spPr/>
    </dgm:pt>
    <dgm:pt modelId="{B6AA2BC9-E857-4E53-9796-B7DA43EDCD4D}" type="pres">
      <dgm:prSet presAssocID="{49E0EAF2-3836-4376-9414-F463798FAD22}" presName="vert1" presStyleCnt="0"/>
      <dgm:spPr/>
    </dgm:pt>
  </dgm:ptLst>
  <dgm:cxnLst>
    <dgm:cxn modelId="{E333320A-F98A-4290-96BD-842B4BF197E5}" srcId="{EB288C4A-8911-46D1-BE09-ED973D1F59B4}" destId="{7F8C237F-67C8-47FB-9CC3-F74E3C917DC8}" srcOrd="2" destOrd="0" parTransId="{705E93BC-52F4-4478-BDB3-9FEC3F93A5DC}" sibTransId="{D56DA293-7C54-48DC-B6C7-94D5545E21F2}"/>
    <dgm:cxn modelId="{2A0CD746-4488-404F-83F5-C910844BDF45}" type="presOf" srcId="{7F8C237F-67C8-47FB-9CC3-F74E3C917DC8}" destId="{7D46A232-06BC-481D-8DD9-5186A89E2520}" srcOrd="0" destOrd="0" presId="urn:microsoft.com/office/officeart/2008/layout/LinedList"/>
    <dgm:cxn modelId="{FBEA2F6F-AB85-40A5-8FCE-12C4F91AD84E}" type="presOf" srcId="{1DD6F820-2B5E-45DC-B993-4C1C68FDB00C}" destId="{52C3750D-0BA2-4DFA-9AD9-CFD9C6D333FC}" srcOrd="0" destOrd="0" presId="urn:microsoft.com/office/officeart/2008/layout/LinedList"/>
    <dgm:cxn modelId="{3E0F8B8C-0E7B-47F3-A5F7-4B7851D72E53}" srcId="{EB288C4A-8911-46D1-BE09-ED973D1F59B4}" destId="{49E0EAF2-3836-4376-9414-F463798FAD22}" srcOrd="3" destOrd="0" parTransId="{6D10E86B-8EA8-40B2-8CE1-ADF436AE29DF}" sibTransId="{78815BE4-9A48-40CF-8EEC-CBA3BEB8CD5F}"/>
    <dgm:cxn modelId="{00929692-13D9-4781-993C-18E554B566BE}" srcId="{EB288C4A-8911-46D1-BE09-ED973D1F59B4}" destId="{1DD6F820-2B5E-45DC-B993-4C1C68FDB00C}" srcOrd="1" destOrd="0" parTransId="{CBA74B0B-5EFC-4FAA-BCDD-94A3764C09E9}" sibTransId="{F1A7DF95-8F49-4B5E-B831-8E4B043E117E}"/>
    <dgm:cxn modelId="{667D12B0-815D-439F-839A-A74DFD1E1B4B}" type="presOf" srcId="{EB288C4A-8911-46D1-BE09-ED973D1F59B4}" destId="{4D3EDA13-3822-49F7-947C-ED573250C527}" srcOrd="0" destOrd="0" presId="urn:microsoft.com/office/officeart/2008/layout/LinedList"/>
    <dgm:cxn modelId="{A6AD21EA-3775-4336-8D35-F1D7DB87A276}" type="presOf" srcId="{2C661F5C-D227-4852-95A2-EE856F2F1E8E}" destId="{1D5B4738-B610-4431-AA6A-4CC93F2726ED}" srcOrd="0" destOrd="0" presId="urn:microsoft.com/office/officeart/2008/layout/LinedList"/>
    <dgm:cxn modelId="{58E6EFF4-3D34-43B1-838C-9F90BA95343C}" type="presOf" srcId="{49E0EAF2-3836-4376-9414-F463798FAD22}" destId="{9BA376A7-BE74-490E-BDBC-44BAA5DF3C91}" srcOrd="0" destOrd="0" presId="urn:microsoft.com/office/officeart/2008/layout/LinedList"/>
    <dgm:cxn modelId="{C6EE2DF7-1935-4465-B566-4B22D5F00603}" srcId="{EB288C4A-8911-46D1-BE09-ED973D1F59B4}" destId="{2C661F5C-D227-4852-95A2-EE856F2F1E8E}" srcOrd="0" destOrd="0" parTransId="{02D62029-2CED-4452-BC7D-2110DA6D2FDF}" sibTransId="{1D8E4F1B-7A9F-4C0F-96A0-085C75D033CF}"/>
    <dgm:cxn modelId="{644DCB77-07BC-4839-BC38-1BD814231FF5}" type="presParOf" srcId="{4D3EDA13-3822-49F7-947C-ED573250C527}" destId="{0924EAEF-D37A-4201-9EAB-F2295EDEB425}" srcOrd="0" destOrd="0" presId="urn:microsoft.com/office/officeart/2008/layout/LinedList"/>
    <dgm:cxn modelId="{9F1B00EA-ED8B-464B-A251-A45E7E83EED4}" type="presParOf" srcId="{4D3EDA13-3822-49F7-947C-ED573250C527}" destId="{857B64A3-2067-465F-9761-347522B377F6}" srcOrd="1" destOrd="0" presId="urn:microsoft.com/office/officeart/2008/layout/LinedList"/>
    <dgm:cxn modelId="{869FF4BE-4665-4827-890D-A813B01269D2}" type="presParOf" srcId="{857B64A3-2067-465F-9761-347522B377F6}" destId="{1D5B4738-B610-4431-AA6A-4CC93F2726ED}" srcOrd="0" destOrd="0" presId="urn:microsoft.com/office/officeart/2008/layout/LinedList"/>
    <dgm:cxn modelId="{5F578FCC-46CB-4D38-B364-7A87D8E5512C}" type="presParOf" srcId="{857B64A3-2067-465F-9761-347522B377F6}" destId="{B033FE71-C130-465C-A273-2B0F031CF496}" srcOrd="1" destOrd="0" presId="urn:microsoft.com/office/officeart/2008/layout/LinedList"/>
    <dgm:cxn modelId="{EF016E5E-F0BD-4C73-AB7B-EEB7257C7932}" type="presParOf" srcId="{4D3EDA13-3822-49F7-947C-ED573250C527}" destId="{C1A1BE0F-3657-4EAA-BBD0-5B3290D034BC}" srcOrd="2" destOrd="0" presId="urn:microsoft.com/office/officeart/2008/layout/LinedList"/>
    <dgm:cxn modelId="{E77D7EAF-8450-4270-ACFD-1442D7C4CA0D}" type="presParOf" srcId="{4D3EDA13-3822-49F7-947C-ED573250C527}" destId="{2C7FD515-1894-4A39-AFE5-2CEA0BE8A493}" srcOrd="3" destOrd="0" presId="urn:microsoft.com/office/officeart/2008/layout/LinedList"/>
    <dgm:cxn modelId="{B5727DCE-C069-4BD0-BFA2-892F9016E2D5}" type="presParOf" srcId="{2C7FD515-1894-4A39-AFE5-2CEA0BE8A493}" destId="{52C3750D-0BA2-4DFA-9AD9-CFD9C6D333FC}" srcOrd="0" destOrd="0" presId="urn:microsoft.com/office/officeart/2008/layout/LinedList"/>
    <dgm:cxn modelId="{75862ACB-8172-4302-ACA6-1DDEF96520BA}" type="presParOf" srcId="{2C7FD515-1894-4A39-AFE5-2CEA0BE8A493}" destId="{80639093-4745-4FA4-B1E4-CDF045A94CEA}" srcOrd="1" destOrd="0" presId="urn:microsoft.com/office/officeart/2008/layout/LinedList"/>
    <dgm:cxn modelId="{A758BA1C-E9F8-445B-B176-8C0C1D857B77}" type="presParOf" srcId="{4D3EDA13-3822-49F7-947C-ED573250C527}" destId="{A9134EBD-275E-47E6-8DF7-E8054C606693}" srcOrd="4" destOrd="0" presId="urn:microsoft.com/office/officeart/2008/layout/LinedList"/>
    <dgm:cxn modelId="{B5770564-2E73-48F1-B361-35CE564DD2D5}" type="presParOf" srcId="{4D3EDA13-3822-49F7-947C-ED573250C527}" destId="{51C63711-CC50-41C5-B42D-448DF2F852DE}" srcOrd="5" destOrd="0" presId="urn:microsoft.com/office/officeart/2008/layout/LinedList"/>
    <dgm:cxn modelId="{CF585E38-9EF6-40E3-8A6E-098FFA445A3E}" type="presParOf" srcId="{51C63711-CC50-41C5-B42D-448DF2F852DE}" destId="{7D46A232-06BC-481D-8DD9-5186A89E2520}" srcOrd="0" destOrd="0" presId="urn:microsoft.com/office/officeart/2008/layout/LinedList"/>
    <dgm:cxn modelId="{0CB9ECE1-1BB2-40CD-A18F-F40ED87FCB70}" type="presParOf" srcId="{51C63711-CC50-41C5-B42D-448DF2F852DE}" destId="{907D4921-9A3C-4144-9A6D-E8BBEC0470A7}" srcOrd="1" destOrd="0" presId="urn:microsoft.com/office/officeart/2008/layout/LinedList"/>
    <dgm:cxn modelId="{E2071E20-127C-41ED-8B9F-1A026C3B0E13}" type="presParOf" srcId="{4D3EDA13-3822-49F7-947C-ED573250C527}" destId="{2DC88409-7324-4AAB-8D56-4E22FA6F0863}" srcOrd="6" destOrd="0" presId="urn:microsoft.com/office/officeart/2008/layout/LinedList"/>
    <dgm:cxn modelId="{78663DBF-D920-45EA-B134-43A692BDCC85}" type="presParOf" srcId="{4D3EDA13-3822-49F7-947C-ED573250C527}" destId="{95D41844-D64B-40E8-BF62-0BF756B71D92}" srcOrd="7" destOrd="0" presId="urn:microsoft.com/office/officeart/2008/layout/LinedList"/>
    <dgm:cxn modelId="{B639CBA3-BAD1-4F85-9AB9-760DDA77B0C6}" type="presParOf" srcId="{95D41844-D64B-40E8-BF62-0BF756B71D92}" destId="{9BA376A7-BE74-490E-BDBC-44BAA5DF3C91}" srcOrd="0" destOrd="0" presId="urn:microsoft.com/office/officeart/2008/layout/LinedList"/>
    <dgm:cxn modelId="{49761103-01B6-4CAF-BE87-D8B979FF5020}" type="presParOf" srcId="{95D41844-D64B-40E8-BF62-0BF756B71D92}" destId="{B6AA2BC9-E857-4E53-9796-B7DA43EDCD4D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F673-A074-4D8C-BF4D-456DADBD0297}">
      <dsp:nvSpPr>
        <dsp:cNvPr id="0" name=""/>
        <dsp:cNvSpPr/>
      </dsp:nvSpPr>
      <dsp:spPr>
        <a:xfrm>
          <a:off x="973190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46752-739E-4E0F-BD6A-0BA47BC54915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700E9-570C-46BC-9348-2CAD819DD83E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What is SAIDO Learning?</a:t>
          </a:r>
        </a:p>
      </dsp:txBody>
      <dsp:txXfrm>
        <a:off x="569079" y="2443382"/>
        <a:ext cx="2072362" cy="720000"/>
      </dsp:txXfrm>
    </dsp:sp>
    <dsp:sp modelId="{A1E6068A-7853-467A-96CD-4C4CD04137F0}">
      <dsp:nvSpPr>
        <dsp:cNvPr id="0" name=""/>
        <dsp:cNvSpPr/>
      </dsp:nvSpPr>
      <dsp:spPr>
        <a:xfrm>
          <a:off x="3408216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08613-DADA-4E4D-B5AE-A2B2327C85C6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9F50F-34CA-4DE2-BEBF-F8B2CDB39AE6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How is SAIDO Learning Effective?</a:t>
          </a:r>
        </a:p>
      </dsp:txBody>
      <dsp:txXfrm>
        <a:off x="3004105" y="2443382"/>
        <a:ext cx="2072362" cy="720000"/>
      </dsp:txXfrm>
    </dsp:sp>
    <dsp:sp modelId="{6D76DA6A-A1BB-432C-9519-993AAD4B7DC2}">
      <dsp:nvSpPr>
        <dsp:cNvPr id="0" name=""/>
        <dsp:cNvSpPr/>
      </dsp:nvSpPr>
      <dsp:spPr>
        <a:xfrm>
          <a:off x="5843242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65F06-C2A6-4FAD-9B05-EF0C23B47672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E247C2-3B90-4A2A-81ED-1864E341885F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Activating the Brain</a:t>
          </a:r>
        </a:p>
      </dsp:txBody>
      <dsp:txXfrm>
        <a:off x="5439131" y="2443382"/>
        <a:ext cx="2072362" cy="720000"/>
      </dsp:txXfrm>
    </dsp:sp>
    <dsp:sp modelId="{666507B6-2ED3-4F8B-869B-23BE0F7F3519}">
      <dsp:nvSpPr>
        <dsp:cNvPr id="0" name=""/>
        <dsp:cNvSpPr/>
      </dsp:nvSpPr>
      <dsp:spPr>
        <a:xfrm>
          <a:off x="8278268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FF2262-08E0-45D7-B6B8-CE872F0E6DE9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D4AD5-13EA-40E6-A6E9-684F398FA3EC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dirty="0"/>
            <a:t>Signs of Improvement</a:t>
          </a:r>
          <a:r>
            <a:rPr lang="en-US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7874157" y="244338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4EAEF-D37A-4201-9EAB-F2295EDEB425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B4738-B610-4431-AA6A-4CC93F2726ED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DIAGNOSTIC TESTS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– PRIOR TO AND EVERY 6 MONTHS THEREAFTER. Empirical data on the effectiveness of SAIDO Learning, as measured by standard cognitive testing instruments, show measurable improvement of cognitive function in older adults with dementia. </a:t>
          </a:r>
        </a:p>
      </dsp:txBody>
      <dsp:txXfrm>
        <a:off x="0" y="0"/>
        <a:ext cx="6900512" cy="1384035"/>
      </dsp:txXfrm>
    </dsp:sp>
    <dsp:sp modelId="{C1A1BE0F-3657-4EAA-BBD0-5B3290D034B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accent2">
              <a:hueOff val="-988095"/>
              <a:satOff val="4733"/>
              <a:lumOff val="43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3750D-0BA2-4DFA-9AD9-CFD9C6D333FC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Results also include higher levels of activity, enhanced life satisfaction, increased energy, and social engagement among older adult participants. </a:t>
          </a:r>
        </a:p>
      </dsp:txBody>
      <dsp:txXfrm>
        <a:off x="0" y="1384035"/>
        <a:ext cx="6900512" cy="1384035"/>
      </dsp:txXfrm>
    </dsp:sp>
    <dsp:sp modelId="{A9134EBD-275E-47E6-8DF7-E8054C60669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976191"/>
            <a:satOff val="9467"/>
            <a:lumOff val="8758"/>
            <a:alphaOff val="0"/>
          </a:schemeClr>
        </a:solidFill>
        <a:ln w="19050" cap="rnd" cmpd="sng" algn="ctr">
          <a:solidFill>
            <a:schemeClr val="accent2">
              <a:hueOff val="-1976191"/>
              <a:satOff val="9467"/>
              <a:lumOff val="87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6A232-06BC-481D-8DD9-5186A89E2520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mbria" panose="02040503050406030204" pitchFamily="18" charset="0"/>
              <a:ea typeface="Cambria" panose="02040503050406030204" pitchFamily="18" charset="0"/>
            </a:rPr>
            <a:t>OBSERVATIONS BY FAMILY AND STAFF.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Results also include higher levels of activity, enhanced life satisfaction, and increased energy and social engagement among older adult participants. </a:t>
          </a:r>
        </a:p>
      </dsp:txBody>
      <dsp:txXfrm>
        <a:off x="0" y="2768070"/>
        <a:ext cx="6900512" cy="1384035"/>
      </dsp:txXfrm>
    </dsp:sp>
    <dsp:sp modelId="{2DC88409-7324-4AAB-8D56-4E22FA6F0863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accent2">
              <a:hueOff val="-2964286"/>
              <a:satOff val="14200"/>
              <a:lumOff val="1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376A7-BE74-490E-BDBC-44BAA5DF3C91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SAIDO Learning is being practiced, with stunning results, by nearly 18,000 Learners in 1,600 nursing facilities across Japan. 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23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0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9556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51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7025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93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16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7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5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1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43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7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81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71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32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1F94-98FF-49E1-B7E4-B58C027C76E0}" type="datetimeFigureOut">
              <a:rPr lang="en-US" smtClean="0"/>
              <a:t>7/25/2025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3C346D4-0452-417F-AE37-2F59D4F17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9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lsimiolector.blogspot.com/2012/03/nuevo-brain-trainer-el-quinto-libro-de.html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6DE5-3057-4AA0-AE8C-32F1A19A9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73" y="2004291"/>
            <a:ext cx="8294254" cy="3203812"/>
          </a:xfrm>
        </p:spPr>
        <p:txBody>
          <a:bodyPr anchor="b">
            <a:noAutofit/>
          </a:bodyPr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Overview of </a:t>
            </a:r>
            <a:b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SAIDO Learning </a:t>
            </a:r>
            <a:b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6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the Effect on QMs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5EE50-CCE4-4E10-96F2-61259A17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095" y="6256841"/>
            <a:ext cx="10684048" cy="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4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21E45-DA99-4F0A-90C1-AB9C6A699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36" y="809898"/>
            <a:ext cx="10469111" cy="1554480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Activating the Brain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450DD-A495-4748-A571-C93D4EDC4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brain is mostly activated by three important factors. This information is documented through years of research and study. 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1.) Reading aloud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2.) Solving simple math problems</a:t>
            </a:r>
          </a:p>
          <a:p>
            <a:pPr marL="0" indent="0">
              <a:buNone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3.) Positive communication and praise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5156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AF3E-7F25-454D-8007-75175BFF8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Using Functional MRI</a:t>
            </a:r>
            <a:endParaRPr lang="en-US" sz="4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text, screenshot&#10;&#10;Description automatically generated">
            <a:extLst>
              <a:ext uri="{FF2B5EF4-FFF2-40B4-BE49-F238E27FC236}">
                <a16:creationId xmlns:a16="http://schemas.microsoft.com/office/drawing/2014/main" id="{ED83B6D7-B80C-4097-BA03-C67958D0CD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46" y="640080"/>
            <a:ext cx="6810316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94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9662-D781-426E-8594-60B59AF4F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326" y="1351722"/>
            <a:ext cx="4023360" cy="38891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Using Functional MRI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485EF6A-C9FC-4E6F-B068-BEBF351D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42" y="625683"/>
            <a:ext cx="6418094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1C2E-D469-4EEC-B3FA-1E05EA1E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173" y="445273"/>
            <a:ext cx="10515599" cy="1335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</a:t>
            </a:r>
            <a:b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Functional MRI</a:t>
            </a:r>
            <a:endParaRPr lang="en-US" sz="4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3D079DB-F9AB-478B-9D84-CC40576CF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78" y="2310477"/>
            <a:ext cx="8956645" cy="36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89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51782-E435-4B26-BB6C-26EA49688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00" y="615827"/>
            <a:ext cx="10515599" cy="12794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</a:t>
            </a:r>
            <a:b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Functional MRI</a:t>
            </a:r>
            <a:endParaRPr lang="en-US" sz="4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C7B96CCE-F87C-4559-828D-1E26D8180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2264713"/>
            <a:ext cx="8848723" cy="362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32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AF80-623C-44F6-B1C3-23D332B12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93" y="341906"/>
            <a:ext cx="10515599" cy="133509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</a:t>
            </a:r>
            <a:b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Functional MRI</a:t>
            </a:r>
            <a:endParaRPr lang="en-US" sz="4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picture containing text, mollusk&#10;&#10;Description automatically generated">
            <a:extLst>
              <a:ext uri="{FF2B5EF4-FFF2-40B4-BE49-F238E27FC236}">
                <a16:creationId xmlns:a16="http://schemas.microsoft.com/office/drawing/2014/main" id="{6F3B5E87-89CD-477B-9FE6-1DFEA663E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370" y="2243386"/>
            <a:ext cx="7349260" cy="3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71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C3E8-E665-421A-9443-193142CA5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85" y="500933"/>
            <a:ext cx="10515599" cy="128738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Findings from Studies </a:t>
            </a:r>
            <a:b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600" b="1" kern="1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Using Functional MRI</a:t>
            </a:r>
            <a:endParaRPr lang="en-US" sz="4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EDB72E8-9749-4A8E-BC16-4F977965C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2" y="1997526"/>
            <a:ext cx="7340076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53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B694-D2F6-4E02-B517-26F70AB6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415" y="395321"/>
            <a:ext cx="9849751" cy="134967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Signs of Improvement</a:t>
            </a:r>
            <a:endParaRPr lang="en-US" sz="5400" b="1" dirty="0">
              <a:solidFill>
                <a:schemeClr val="tx1"/>
              </a:solidFill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6228-27B0-451F-A69D-641531D79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787" y="2294961"/>
            <a:ext cx="9849751" cy="36624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Changes we have seen through SAIDO include: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improved mood regulation and impulse control,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increased independence and confidence,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improved ability to perform activities of daily living,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increased social engagement,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 ability to recall staff and loved ones by name,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decreased isolation, anxiety and depression,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and much more.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021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EB694-D2F6-4E02-B517-26F70AB6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09" y="492981"/>
            <a:ext cx="8980235" cy="1773140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SAIDO Learning?</a:t>
            </a:r>
            <a:br>
              <a:rPr lang="en-US" sz="5400" dirty="0">
                <a:latin typeface="Avenir Next LT Pro" panose="020B0504020202020204" pitchFamily="34" charset="0"/>
              </a:rPr>
            </a:br>
            <a:endParaRPr lang="en-US" sz="5400" b="1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CE3A72-1E7B-847E-9C9D-15D51DC01195}"/>
              </a:ext>
            </a:extLst>
          </p:cNvPr>
          <p:cNvSpPr txBox="1"/>
          <p:nvPr/>
        </p:nvSpPr>
        <p:spPr>
          <a:xfrm>
            <a:off x="759797" y="2201849"/>
            <a:ext cx="95440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Learners:</a:t>
            </a:r>
          </a:p>
          <a:p>
            <a:pPr marL="914400" lvl="2" indent="0">
              <a:buClrTx/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“Thank you to your team for helping improve my life when I did not see any hope in my future.”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14300" indent="0">
              <a:buClrTx/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Learner’s Families: </a:t>
            </a:r>
          </a:p>
          <a:p>
            <a:pPr marL="800100" lvl="2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“For one brief moment, we were disease free and connected to something more powerful.” </a:t>
            </a:r>
          </a:p>
          <a:p>
            <a:pPr marL="800100" lvl="2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“I’m not sure what you are doing, but it’s like we have the old Barbara back again.”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Employees &amp; Volunteers:  </a:t>
            </a:r>
          </a:p>
          <a:p>
            <a:pPr marL="800100" lvl="2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“SAIDO Sessions are the best part of my day.”  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 descr="Two blank speech balloons">
            <a:extLst>
              <a:ext uri="{FF2B5EF4-FFF2-40B4-BE49-F238E27FC236}">
                <a16:creationId xmlns:a16="http://schemas.microsoft.com/office/drawing/2014/main" id="{0BB06FB1-29E1-FD84-D630-B94D1D96C1E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48" y="4584870"/>
            <a:ext cx="2777553" cy="1735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6742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82" y="535709"/>
            <a:ext cx="9918700" cy="141059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 Success Story: 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Jim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Often Displayed exit seeking behaviors in the afternoon, looking for a ride home and becoming agitated.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SAIDO became a great tool to help verbally redirect him and provide an activity to occupy his mind.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After being asked to join the supporter at the table to complete worksheets, Jim could be easily redirected away from the front door.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He often finished sessions in a better mood than he was in when he started, as he felt proud of his accomplishments and relished in the feeling of productivity.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One supporter said: “Jim is in a better mood once he does SAIDO. Sometimes he is confused and crabby beforehand, but is in better spirits and smiling once he does SAIDO.” </a:t>
            </a:r>
          </a:p>
        </p:txBody>
      </p:sp>
    </p:spTree>
    <p:extLst>
      <p:ext uri="{BB962C8B-B14F-4D97-AF65-F5344CB8AC3E}">
        <p14:creationId xmlns:p14="http://schemas.microsoft.com/office/powerpoint/2010/main" val="3327399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F71AD-C8C2-4DB8-A940-6653D7E98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886593" cy="1680376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SAIDO Learning:</a:t>
            </a:r>
            <a:br>
              <a:rPr lang="en-US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review of topics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25D66C-3611-1C17-E1EC-9AC6D0D87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419006"/>
              </p:ext>
            </p:extLst>
          </p:nvPr>
        </p:nvGraphicFramePr>
        <p:xfrm>
          <a:off x="676275" y="2396362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2051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73" y="600364"/>
            <a:ext cx="9827139" cy="156022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Learner Success Story: </a:t>
            </a:r>
            <a:b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Tom started engaging with SAIDO after a stroke left him with visual and cognitive deficits.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Tom has found the math and reading exercises helpful towards his progress in his stroke recovery.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During many of his sessions, the different reading materials have helped trigger memories from his past that he enjoys discussing with his supporter.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Tom often remarks that “I need this for my stroke” and that “this is important to me”. 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Participating in SAIDO has helped Tom feel more autonomy over his cognition and he enjoys having a project to work on. </a:t>
            </a:r>
          </a:p>
        </p:txBody>
      </p:sp>
    </p:spTree>
    <p:extLst>
      <p:ext uri="{BB962C8B-B14F-4D97-AF65-F5344CB8AC3E}">
        <p14:creationId xmlns:p14="http://schemas.microsoft.com/office/powerpoint/2010/main" val="2575182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09" y="601649"/>
            <a:ext cx="10183663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Improvement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Depressive symptoms (PHQ2-9) – 1st quarter 2024 (11.8%) vs 1st quarter 2025 (5.0%)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Antipsychotic med use – 2nd quarter 2024 (33.3%) vs 2nd quarter 2025 (18.8%)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Residents whose need for help with ADLs has increased – 2nd quarter 2024 (26.3%) vs 2nd quarter 2025 (7.7%)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Residents whose ability to move independently has worsened – 2nd quarter 2024 (13.3%) vs 2nd quarter 2025 (9.1%)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609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EB92C5-5EF9-4895-B5E8-BFFF3AAB8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4" r="24256" b="-1"/>
          <a:stretch/>
        </p:blipFill>
        <p:spPr>
          <a:xfrm>
            <a:off x="1" y="9"/>
            <a:ext cx="8137235" cy="7939833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009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0D922-9368-48AB-90E7-839C7192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452856"/>
            <a:ext cx="9779371" cy="1180711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History of SAIDO Learning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4EAF1E-D830-48F8-979B-9DE9F1469FCB}"/>
              </a:ext>
            </a:extLst>
          </p:cNvPr>
          <p:cNvGrpSpPr/>
          <p:nvPr/>
        </p:nvGrpSpPr>
        <p:grpSpPr>
          <a:xfrm>
            <a:off x="1641879" y="1600098"/>
            <a:ext cx="8908243" cy="4655314"/>
            <a:chOff x="1198714" y="1997750"/>
            <a:chExt cx="8908243" cy="465531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40BFC73-0238-4BCA-BA5E-6244C99B9C0A}"/>
                </a:ext>
              </a:extLst>
            </p:cNvPr>
            <p:cNvGrpSpPr/>
            <p:nvPr/>
          </p:nvGrpSpPr>
          <p:grpSpPr>
            <a:xfrm>
              <a:off x="1482172" y="2385754"/>
              <a:ext cx="8624785" cy="4267310"/>
              <a:chOff x="1287106" y="2266555"/>
              <a:chExt cx="8624785" cy="4267310"/>
            </a:xfrm>
          </p:grpSpPr>
          <p:sp>
            <p:nvSpPr>
              <p:cNvPr id="10" name="AutoShape 16">
                <a:extLst>
                  <a:ext uri="{FF2B5EF4-FFF2-40B4-BE49-F238E27FC236}">
                    <a16:creationId xmlns:a16="http://schemas.microsoft.com/office/drawing/2014/main" id="{C269FB55-1A2C-472B-A9DB-343B1C3F5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7106" y="2266555"/>
                <a:ext cx="3172491" cy="4267310"/>
              </a:xfrm>
              <a:prstGeom prst="curvedRightArrow">
                <a:avLst>
                  <a:gd name="adj1" fmla="val 44387"/>
                  <a:gd name="adj2" fmla="val 69503"/>
                  <a:gd name="adj3" fmla="val 24551"/>
                </a:avLst>
              </a:prstGeom>
              <a:solidFill>
                <a:srgbClr val="61D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16">
                <a:extLst>
                  <a:ext uri="{FF2B5EF4-FFF2-40B4-BE49-F238E27FC236}">
                    <a16:creationId xmlns:a16="http://schemas.microsoft.com/office/drawing/2014/main" id="{3DBE5964-50FE-4FC0-A9E2-AE8975CC3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6739400" y="2292578"/>
                <a:ext cx="3172491" cy="4112703"/>
              </a:xfrm>
              <a:prstGeom prst="curvedRightArrow">
                <a:avLst>
                  <a:gd name="adj1" fmla="val 44387"/>
                  <a:gd name="adj2" fmla="val 69503"/>
                  <a:gd name="adj3" fmla="val 24551"/>
                </a:avLst>
              </a:prstGeom>
              <a:solidFill>
                <a:srgbClr val="61D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AutoShape 15">
                <a:extLst>
                  <a:ext uri="{FF2B5EF4-FFF2-40B4-BE49-F238E27FC236}">
                    <a16:creationId xmlns:a16="http://schemas.microsoft.com/office/drawing/2014/main" id="{779A38EB-4027-412A-B988-FBCB34A554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590" y="2367890"/>
                <a:ext cx="3576685" cy="1232273"/>
              </a:xfrm>
              <a:prstGeom prst="leftRightArrow">
                <a:avLst>
                  <a:gd name="adj1" fmla="val 50000"/>
                  <a:gd name="adj2" fmla="val 30000"/>
                </a:avLst>
              </a:prstGeom>
              <a:solidFill>
                <a:srgbClr val="61D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utoShape 15">
                <a:extLst>
                  <a:ext uri="{FF2B5EF4-FFF2-40B4-BE49-F238E27FC236}">
                    <a16:creationId xmlns:a16="http://schemas.microsoft.com/office/drawing/2014/main" id="{1E1A2420-D86B-4E86-A3D6-2679DC7D85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2589" y="4754553"/>
                <a:ext cx="3576685" cy="1232273"/>
              </a:xfrm>
              <a:prstGeom prst="leftRightArrow">
                <a:avLst>
                  <a:gd name="adj1" fmla="val 50000"/>
                  <a:gd name="adj2" fmla="val 30000"/>
                </a:avLst>
              </a:prstGeom>
              <a:solidFill>
                <a:srgbClr val="61D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defTabSz="342900">
                  <a:spcBef>
                    <a:spcPct val="0"/>
                  </a:spcBef>
                  <a:buNone/>
                </a:pPr>
                <a:endParaRPr lang="en-US" sz="135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FB657942-C556-40B7-AD85-04FC6CF34E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50" t="37112" r="17245" b="27428"/>
            <a:stretch>
              <a:fillRect/>
            </a:stretch>
          </p:blipFill>
          <p:spPr bwMode="auto">
            <a:xfrm>
              <a:off x="3273409" y="4296311"/>
              <a:ext cx="1910108" cy="2279773"/>
            </a:xfrm>
            <a:prstGeom prst="rect">
              <a:avLst/>
            </a:prstGeom>
            <a:noFill/>
            <a:ln w="25400" algn="ctr">
              <a:solidFill>
                <a:srgbClr val="007FB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D6FF">
                      <a:alpha val="50195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AutoShape 14">
              <a:extLst>
                <a:ext uri="{FF2B5EF4-FFF2-40B4-BE49-F238E27FC236}">
                  <a16:creationId xmlns:a16="http://schemas.microsoft.com/office/drawing/2014/main" id="{231462DE-C306-44DC-B2B0-EB6121DAC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714" y="4798599"/>
              <a:ext cx="2064552" cy="1419664"/>
            </a:xfrm>
            <a:prstGeom prst="roundRect">
              <a:avLst>
                <a:gd name="adj" fmla="val 16667"/>
              </a:avLst>
            </a:prstGeom>
            <a:solidFill>
              <a:srgbClr val="007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r>
                <a:rPr lang="en-US" sz="1800" dirty="0">
                  <a:solidFill>
                    <a:prstClr val="white"/>
                  </a:solidFill>
                </a:rPr>
                <a:t>   Kumon Institute 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800" dirty="0">
                  <a:solidFill>
                    <a:prstClr val="white"/>
                  </a:solidFill>
                </a:rPr>
                <a:t> of Education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  Materials &amp; 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  Method Development</a:t>
              </a:r>
            </a:p>
          </p:txBody>
        </p:sp>
        <p:pic>
          <p:nvPicPr>
            <p:cNvPr id="19" name="Picture 22" descr="asian_nurse">
              <a:extLst>
                <a:ext uri="{FF2B5EF4-FFF2-40B4-BE49-F238E27FC236}">
                  <a16:creationId xmlns:a16="http://schemas.microsoft.com/office/drawing/2014/main" id="{57FCA515-01DF-4B15-86F8-C3DE3D9F18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75"/>
            <a:stretch>
              <a:fillRect/>
            </a:stretch>
          </p:blipFill>
          <p:spPr bwMode="auto">
            <a:xfrm>
              <a:off x="5773694" y="4347175"/>
              <a:ext cx="1897747" cy="2279773"/>
            </a:xfrm>
            <a:prstGeom prst="rect">
              <a:avLst/>
            </a:prstGeom>
            <a:noFill/>
            <a:ln w="25400">
              <a:solidFill>
                <a:srgbClr val="007F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72A22C14-D0AF-4F2B-B6BF-0E2DF82C9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5920" y="4917705"/>
              <a:ext cx="2064452" cy="1284965"/>
            </a:xfrm>
            <a:prstGeom prst="roundRect">
              <a:avLst>
                <a:gd name="adj" fmla="val 16667"/>
              </a:avLst>
            </a:prstGeom>
            <a:solidFill>
              <a:srgbClr val="007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r>
                <a:rPr lang="en-US" sz="1800" dirty="0">
                  <a:solidFill>
                    <a:prstClr val="white"/>
                  </a:solidFill>
                </a:rPr>
                <a:t>Eijuen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800" dirty="0">
                  <a:solidFill>
                    <a:prstClr val="white"/>
                  </a:solidFill>
                </a:rPr>
                <a:t>Nursing Home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Field Testing &amp; 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Implementation</a:t>
              </a:r>
            </a:p>
          </p:txBody>
        </p:sp>
        <p:sp>
          <p:nvSpPr>
            <p:cNvPr id="15" name="AutoShape 5">
              <a:extLst>
                <a:ext uri="{FF2B5EF4-FFF2-40B4-BE49-F238E27FC236}">
                  <a16:creationId xmlns:a16="http://schemas.microsoft.com/office/drawing/2014/main" id="{878E0D5E-E073-4802-8197-487E51268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761" y="2411777"/>
              <a:ext cx="2279803" cy="1442878"/>
            </a:xfrm>
            <a:prstGeom prst="roundRect">
              <a:avLst>
                <a:gd name="adj" fmla="val 16667"/>
              </a:avLst>
            </a:prstGeom>
            <a:solidFill>
              <a:srgbClr val="007FB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342900">
                <a:spcBef>
                  <a:spcPct val="0"/>
                </a:spcBef>
                <a:buNone/>
              </a:pPr>
              <a:endParaRPr lang="en-US" sz="1800" dirty="0">
                <a:solidFill>
                  <a:prstClr val="white"/>
                </a:solidFill>
              </a:endParaRP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800" dirty="0">
                  <a:solidFill>
                    <a:prstClr val="white"/>
                  </a:solidFill>
                </a:rPr>
                <a:t>Tohoku University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Research &amp; </a:t>
              </a:r>
            </a:p>
            <a:p>
              <a:pPr algn="ctr" defTabSz="342900">
                <a:spcBef>
                  <a:spcPct val="0"/>
                </a:spcBef>
                <a:buNone/>
              </a:pPr>
              <a:r>
                <a:rPr lang="en-US" sz="1350" dirty="0">
                  <a:solidFill>
                    <a:prstClr val="white"/>
                  </a:solidFill>
                </a:rPr>
                <a:t>Scientific Demonstration</a:t>
              </a:r>
              <a:endParaRPr lang="en-US" sz="1800" dirty="0">
                <a:solidFill>
                  <a:prstClr val="white"/>
                </a:solidFill>
              </a:endParaRPr>
            </a:p>
            <a:p>
              <a:pPr algn="ctr" defTabSz="342900">
                <a:spcBef>
                  <a:spcPct val="0"/>
                </a:spcBef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EA71356-1290-486F-A4DB-596423024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111895" y="1997750"/>
              <a:ext cx="1745866" cy="2314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7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erson and person talking to each other&#10;&#10;Description automatically generated with low confidence">
            <a:extLst>
              <a:ext uri="{FF2B5EF4-FFF2-40B4-BE49-F238E27FC236}">
                <a16:creationId xmlns:a16="http://schemas.microsoft.com/office/drawing/2014/main" id="{AD4F3DB6-2022-90D0-D1C6-4333C6E2CE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4" r="-2" b="10687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 group of old women giving each other a high five&#10;&#10;Description automatically generated with medium confidence">
            <a:extLst>
              <a:ext uri="{FF2B5EF4-FFF2-40B4-BE49-F238E27FC236}">
                <a16:creationId xmlns:a16="http://schemas.microsoft.com/office/drawing/2014/main" id="{82AD6AE9-717C-60FB-2FC4-075CD032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6" r="-2" b="5145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CDDF46-EDA4-4C94-9D3D-C8E1EE798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What is </a:t>
            </a:r>
            <a:br>
              <a: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SAIDO Learning?</a:t>
            </a:r>
            <a:endParaRPr lang="en-US" sz="3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1673E-4FCA-4E07-8A0E-6EEAED5CD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SAIDO Learning is a </a:t>
            </a:r>
            <a:r>
              <a:rPr lang="en-US" sz="2800" u="sng" dirty="0">
                <a:latin typeface="Cambria" panose="02040503050406030204" pitchFamily="18" charset="0"/>
                <a:ea typeface="Cambria" panose="02040503050406030204" pitchFamily="18" charset="0"/>
              </a:rPr>
              <a:t>non-pharmacological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program based on a learning intervention offering mental exercises and an opportunity for enhancing individual engagement with staff and others in everyday life.</a:t>
            </a:r>
          </a:p>
        </p:txBody>
      </p:sp>
    </p:spTree>
    <p:extLst>
      <p:ext uri="{BB962C8B-B14F-4D97-AF65-F5344CB8AC3E}">
        <p14:creationId xmlns:p14="http://schemas.microsoft.com/office/powerpoint/2010/main" val="172214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6018C-FD70-48D2-A38C-1C046CF649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5" r="2" b="3982"/>
          <a:stretch/>
        </p:blipFill>
        <p:spPr>
          <a:xfrm>
            <a:off x="8082134" y="2499583"/>
            <a:ext cx="3699843" cy="194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86188-68E0-4CA1-A766-D956E6254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6307"/>
          <a:stretch/>
        </p:blipFill>
        <p:spPr>
          <a:xfrm>
            <a:off x="8082135" y="458526"/>
            <a:ext cx="3699842" cy="194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5D8AA-2011-42EA-A62D-FEBDCFC1BA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15" r="2" b="1091"/>
          <a:stretch/>
        </p:blipFill>
        <p:spPr>
          <a:xfrm>
            <a:off x="8082134" y="4690456"/>
            <a:ext cx="3699843" cy="1949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E9FF1E-CFEB-407A-8A19-62DACA1FE4A5}"/>
              </a:ext>
            </a:extLst>
          </p:cNvPr>
          <p:cNvSpPr txBox="1"/>
          <p:nvPr/>
        </p:nvSpPr>
        <p:spPr>
          <a:xfrm>
            <a:off x="410023" y="458526"/>
            <a:ext cx="70657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What is involved in a 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SAIDO Session?  </a:t>
            </a:r>
          </a:p>
          <a:p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30 minutes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5 Days/Week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Comprised of: 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Reading and Writing Worksheets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Math Worksheets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Number Board Exercise </a:t>
            </a:r>
          </a:p>
          <a:p>
            <a:pPr lvl="2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Positive Communication and Praise </a:t>
            </a:r>
          </a:p>
          <a:p>
            <a:pPr lvl="2"/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	Just Right Level </a:t>
            </a:r>
          </a:p>
        </p:txBody>
      </p:sp>
    </p:spTree>
    <p:extLst>
      <p:ext uri="{BB962C8B-B14F-4D97-AF65-F5344CB8AC3E}">
        <p14:creationId xmlns:p14="http://schemas.microsoft.com/office/powerpoint/2010/main" val="356418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6DBC-CD3E-4717-91D5-EF245193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596BE"/>
          </a:solidFill>
          <a:ln w="174625" cmpd="thinThick">
            <a:solidFill>
              <a:srgbClr val="2596B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Arithmetic Worksheet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E093BCA-7261-4C80-80AE-D98A94BD45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700" y="1434902"/>
            <a:ext cx="6237296" cy="42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5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6DBC-CD3E-4717-91D5-EF245193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823" y="2074362"/>
            <a:ext cx="2752354" cy="2709275"/>
          </a:xfrm>
          <a:prstGeom prst="ellipse">
            <a:avLst/>
          </a:prstGeom>
          <a:solidFill>
            <a:srgbClr val="2596BE"/>
          </a:solidFill>
          <a:ln w="174625" cmpd="thinThick">
            <a:solidFill>
              <a:srgbClr val="2596B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Reading and Writing Worksheets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34C0FC-208A-44B9-ACD5-0BBC37E2FB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0128" y="1087834"/>
            <a:ext cx="8631032" cy="468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72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16DBC-CD3E-4717-91D5-EF245193F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596BE"/>
          </a:solidFill>
          <a:ln w="174625" cmpd="thinThick">
            <a:solidFill>
              <a:srgbClr val="2596BE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Number Board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A8B5CE-9C99-4E50-B4DC-A860C4F3D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0566" y="961812"/>
            <a:ext cx="7044267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5FB2-782B-47B4-874D-78BA8B9C6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221" y="779228"/>
            <a:ext cx="3418659" cy="44269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do we know that SAIDO Learning is Effective?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DE50B13-BC65-A49D-16E8-A112BBC82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86873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55310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b0ef0372-0c28-4ab5-958e-b12dd2c454bd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42C5577F92924B991BE822C229C4B1" ma:contentTypeVersion="20" ma:contentTypeDescription="Create a new document." ma:contentTypeScope="" ma:versionID="50fa470c964359dc95f6dea1be41b3ce">
  <xsd:schema xmlns:xsd="http://www.w3.org/2001/XMLSchema" xmlns:xs="http://www.w3.org/2001/XMLSchema" xmlns:p="http://schemas.microsoft.com/office/2006/metadata/properties" xmlns:ns2="0c8315a4-8db9-48bc-a5e9-6b2d1f70f754" xmlns:ns3="a18b8aa4-bf29-46c5-a211-77d803309332" xmlns:ns4="94b20aaa-bda8-4540-99f1-47124ff2377f" targetNamespace="http://schemas.microsoft.com/office/2006/metadata/properties" ma:root="true" ma:fieldsID="5140bad1f1fb36d6f44a6a887a71d4dd" ns2:_="" ns3:_="" ns4:_="">
    <xsd:import namespace="0c8315a4-8db9-48bc-a5e9-6b2d1f70f754"/>
    <xsd:import namespace="a18b8aa4-bf29-46c5-a211-77d803309332"/>
    <xsd:import namespace="94b20aaa-bda8-4540-99f1-47124ff2377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Note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315a4-8db9-48bc-a5e9-6b2d1f70f754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353576c-db26-4a6e-bb13-5df637f6520d}" ma:internalName="TaxCatchAll" ma:showField="CatchAllData" ma:web="94b20aaa-bda8-4540-99f1-47124ff23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353576c-db26-4a6e-bb13-5df637f6520d}" ma:internalName="TaxCatchAllLabel" ma:readOnly="true" ma:showField="CatchAllDataLabel" ma:web="94b20aaa-bda8-4540-99f1-47124ff23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8b8aa4-bf29-46c5-a211-77d8033093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2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0ef0372-0c28-4ab5-958e-b12dd2c454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20aaa-bda8-4540-99f1-47124ff2377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8315a4-8db9-48bc-a5e9-6b2d1f70f754" xsi:nil="true"/>
    <SharedWithUsers xmlns="94b20aaa-bda8-4540-99f1-47124ff2377f">
      <UserInfo>
        <DisplayName>Jill Ricker</DisplayName>
        <AccountId>13</AccountId>
        <AccountType/>
      </UserInfo>
    </SharedWithUsers>
    <lcf76f155ced4ddcb4097134ff3c332f xmlns="a18b8aa4-bf29-46c5-a211-77d803309332">
      <Terms xmlns="http://schemas.microsoft.com/office/infopath/2007/PartnerControls"/>
    </lcf76f155ced4ddcb4097134ff3c332f>
    <Notes xmlns="a18b8aa4-bf29-46c5-a211-77d803309332" xsi:nil="true"/>
  </documentManagement>
</p:properties>
</file>

<file path=customXml/itemProps1.xml><?xml version="1.0" encoding="utf-8"?>
<ds:datastoreItem xmlns:ds="http://schemas.openxmlformats.org/officeDocument/2006/customXml" ds:itemID="{A6DB2687-C4EA-4774-B56B-25681B0C9A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4AD996-B0EC-4B6C-8660-A2C64E4A23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68D94B6-1CD2-4A39-8725-7130A6E55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315a4-8db9-48bc-a5e9-6b2d1f70f754"/>
    <ds:schemaRef ds:uri="a18b8aa4-bf29-46c5-a211-77d803309332"/>
    <ds:schemaRef ds:uri="94b20aaa-bda8-4540-99f1-47124ff23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72D5B1CE-7458-4568-B3E4-333BF663E0A6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94b20aaa-bda8-4540-99f1-47124ff2377f"/>
    <ds:schemaRef ds:uri="0c8315a4-8db9-48bc-a5e9-6b2d1f70f754"/>
    <ds:schemaRef ds:uri="http://schemas.microsoft.com/office/infopath/2007/PartnerControls"/>
    <ds:schemaRef ds:uri="a18b8aa4-bf29-46c5-a211-77d80330933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14862</TotalTime>
  <Words>825</Words>
  <Application>Microsoft Office PowerPoint</Application>
  <PresentationFormat>Widescreen</PresentationFormat>
  <Paragraphs>90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Avenir Next LT Pro</vt:lpstr>
      <vt:lpstr>Calibri Light</vt:lpstr>
      <vt:lpstr>Cambria</vt:lpstr>
      <vt:lpstr>Symbol</vt:lpstr>
      <vt:lpstr>Trebuchet MS</vt:lpstr>
      <vt:lpstr>Wingdings 3</vt:lpstr>
      <vt:lpstr>Facet</vt:lpstr>
      <vt:lpstr>An Overview of  SAIDO Learning  and the Effect on QMs</vt:lpstr>
      <vt:lpstr>SAIDO Learning: review of topics</vt:lpstr>
      <vt:lpstr>History of SAIDO Learning</vt:lpstr>
      <vt:lpstr>What is  SAIDO Learning?</vt:lpstr>
      <vt:lpstr>PowerPoint Presentation</vt:lpstr>
      <vt:lpstr>Arithmetic Worksheet </vt:lpstr>
      <vt:lpstr>Reading and Writing Worksheets</vt:lpstr>
      <vt:lpstr>Number Board </vt:lpstr>
      <vt:lpstr>How do we know that SAIDO Learning is Effective?</vt:lpstr>
      <vt:lpstr>Activating the Brain </vt:lpstr>
      <vt:lpstr>Findings from Studies Using Functional MRI</vt:lpstr>
      <vt:lpstr>Findings from Studies Using Functional MRI</vt:lpstr>
      <vt:lpstr>Findings from Studies  Using Functional MRI</vt:lpstr>
      <vt:lpstr>Findings from Studies  Using Functional MRI</vt:lpstr>
      <vt:lpstr>Findings from Studies  Using Functional MRI</vt:lpstr>
      <vt:lpstr>Findings from Studies  Using Functional MRI</vt:lpstr>
      <vt:lpstr>Signs of Improvement</vt:lpstr>
      <vt:lpstr>Why SAIDO Learning? </vt:lpstr>
      <vt:lpstr>Learner Success Story:  Jim </vt:lpstr>
      <vt:lpstr>Learner Success Story:  Tom</vt:lpstr>
      <vt:lpstr>Improvement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SAIDO Learning</dc:title>
  <dc:creator>Patrick Delmastro</dc:creator>
  <cp:lastModifiedBy>Celeste Mackey</cp:lastModifiedBy>
  <cp:revision>36</cp:revision>
  <dcterms:created xsi:type="dcterms:W3CDTF">2023-01-03T13:06:30Z</dcterms:created>
  <dcterms:modified xsi:type="dcterms:W3CDTF">2025-07-25T15:18:07Z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0x010100B3097E5C7C5E8F4A8B340C3F4545A1D4</vt:lpwstr>
  </property>
</Properties>
</file>